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6" r:id="rId5"/>
    <p:sldId id="309" r:id="rId6"/>
    <p:sldId id="257" r:id="rId7"/>
    <p:sldId id="303" r:id="rId8"/>
    <p:sldId id="304" r:id="rId9"/>
    <p:sldId id="307" r:id="rId10"/>
    <p:sldId id="308" r:id="rId11"/>
    <p:sldId id="306" r:id="rId12"/>
    <p:sldId id="30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Quick-start guide" id="{4767847F-99D7-4863-9148-A6C772A883A4}">
          <p14:sldIdLst/>
        </p14:section>
        <p14:section name="TrueBlue Sample Presentation" id="{705A0944-9612-411E-AD8C-93B36D51395B}">
          <p14:sldIdLst>
            <p14:sldId id="256"/>
            <p14:sldId id="309"/>
            <p14:sldId id="257"/>
            <p14:sldId id="303"/>
            <p14:sldId id="304"/>
            <p14:sldId id="307"/>
            <p14:sldId id="308"/>
            <p14:sldId id="306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9C3F"/>
    <a:srgbClr val="112B47"/>
    <a:srgbClr val="25ACE3"/>
    <a:srgbClr val="E38532"/>
    <a:srgbClr val="8F857B"/>
    <a:srgbClr val="D8D2C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D0268E-F92C-435B-AB94-BB63DF7D3A2C}" v="1" dt="2021-09-10T15:47:59.6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2598"/>
    </p:cViewPr>
  </p:sorterViewPr>
  <p:notesViewPr>
    <p:cSldViewPr snapToGrid="0">
      <p:cViewPr varScale="1">
        <p:scale>
          <a:sx n="93" d="100"/>
          <a:sy n="93" d="100"/>
        </p:scale>
        <p:origin x="6134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iamson, Susan" userId="6f5b0f62-ac59-4f9d-8273-6df4675e2412" providerId="ADAL" clId="{ABD0268E-F92C-435B-AB94-BB63DF7D3A2C}"/>
    <pc:docChg chg="undo custSel modSld">
      <pc:chgData name="Williamson, Susan" userId="6f5b0f62-ac59-4f9d-8273-6df4675e2412" providerId="ADAL" clId="{ABD0268E-F92C-435B-AB94-BB63DF7D3A2C}" dt="2021-09-10T16:02:54.762" v="40" actId="948"/>
      <pc:docMkLst>
        <pc:docMk/>
      </pc:docMkLst>
      <pc:sldChg chg="modSp">
        <pc:chgData name="Williamson, Susan" userId="6f5b0f62-ac59-4f9d-8273-6df4675e2412" providerId="ADAL" clId="{ABD0268E-F92C-435B-AB94-BB63DF7D3A2C}" dt="2021-09-10T15:47:59.661" v="24"/>
        <pc:sldMkLst>
          <pc:docMk/>
          <pc:sldMk cId="4236993342" sldId="304"/>
        </pc:sldMkLst>
        <pc:spChg chg="mod">
          <ac:chgData name="Williamson, Susan" userId="6f5b0f62-ac59-4f9d-8273-6df4675e2412" providerId="ADAL" clId="{ABD0268E-F92C-435B-AB94-BB63DF7D3A2C}" dt="2021-09-10T15:47:59.661" v="24"/>
          <ac:spMkLst>
            <pc:docMk/>
            <pc:sldMk cId="4236993342" sldId="304"/>
            <ac:spMk id="21" creationId="{D81F36B7-4102-4581-8D47-F89DD68E7F3C}"/>
          </ac:spMkLst>
        </pc:spChg>
      </pc:sldChg>
      <pc:sldChg chg="modSp mod">
        <pc:chgData name="Williamson, Susan" userId="6f5b0f62-ac59-4f9d-8273-6df4675e2412" providerId="ADAL" clId="{ABD0268E-F92C-435B-AB94-BB63DF7D3A2C}" dt="2021-09-10T16:02:54.762" v="40" actId="948"/>
        <pc:sldMkLst>
          <pc:docMk/>
          <pc:sldMk cId="3019399732" sldId="305"/>
        </pc:sldMkLst>
        <pc:spChg chg="mod">
          <ac:chgData name="Williamson, Susan" userId="6f5b0f62-ac59-4f9d-8273-6df4675e2412" providerId="ADAL" clId="{ABD0268E-F92C-435B-AB94-BB63DF7D3A2C}" dt="2021-09-10T16:01:47.515" v="30" actId="255"/>
          <ac:spMkLst>
            <pc:docMk/>
            <pc:sldMk cId="3019399732" sldId="305"/>
            <ac:spMk id="7" creationId="{DE90A926-833D-4071-999A-A20A803DBD9C}"/>
          </ac:spMkLst>
        </pc:spChg>
        <pc:spChg chg="mod">
          <ac:chgData name="Williamson, Susan" userId="6f5b0f62-ac59-4f9d-8273-6df4675e2412" providerId="ADAL" clId="{ABD0268E-F92C-435B-AB94-BB63DF7D3A2C}" dt="2021-09-10T16:02:54.762" v="40" actId="948"/>
          <ac:spMkLst>
            <pc:docMk/>
            <pc:sldMk cId="3019399732" sldId="305"/>
            <ac:spMk id="12" creationId="{541B54E7-7799-4B8D-AEA7-DE87ABAEFB81}"/>
          </ac:spMkLst>
        </pc:spChg>
      </pc:sldChg>
      <pc:sldChg chg="modSp mod">
        <pc:chgData name="Williamson, Susan" userId="6f5b0f62-ac59-4f9d-8273-6df4675e2412" providerId="ADAL" clId="{ABD0268E-F92C-435B-AB94-BB63DF7D3A2C}" dt="2021-09-10T15:56:12.830" v="26" actId="6549"/>
        <pc:sldMkLst>
          <pc:docMk/>
          <pc:sldMk cId="628847036" sldId="307"/>
        </pc:sldMkLst>
        <pc:spChg chg="mod">
          <ac:chgData name="Williamson, Susan" userId="6f5b0f62-ac59-4f9d-8273-6df4675e2412" providerId="ADAL" clId="{ABD0268E-F92C-435B-AB94-BB63DF7D3A2C}" dt="2021-09-10T15:56:12.830" v="26" actId="6549"/>
          <ac:spMkLst>
            <pc:docMk/>
            <pc:sldMk cId="628847036" sldId="307"/>
            <ac:spMk id="11" creationId="{B6CB4E6A-97DD-41BB-B8CB-7F4AC323416C}"/>
          </ac:spMkLst>
        </pc:spChg>
      </pc:sldChg>
      <pc:sldChg chg="modSp mod">
        <pc:chgData name="Williamson, Susan" userId="6f5b0f62-ac59-4f9d-8273-6df4675e2412" providerId="ADAL" clId="{ABD0268E-F92C-435B-AB94-BB63DF7D3A2C}" dt="2021-09-10T15:42:24.198" v="23" actId="20577"/>
        <pc:sldMkLst>
          <pc:docMk/>
          <pc:sldMk cId="1905376831" sldId="309"/>
        </pc:sldMkLst>
        <pc:spChg chg="mod">
          <ac:chgData name="Williamson, Susan" userId="6f5b0f62-ac59-4f9d-8273-6df4675e2412" providerId="ADAL" clId="{ABD0268E-F92C-435B-AB94-BB63DF7D3A2C}" dt="2021-09-10T15:42:24.198" v="23" actId="20577"/>
          <ac:spMkLst>
            <pc:docMk/>
            <pc:sldMk cId="1905376831" sldId="309"/>
            <ac:spMk id="12" creationId="{67C58C9A-85C7-4214-B515-B7DA3F0F6584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745D59-4DF9-4E7A-9B7A-6F0F5C98EBC3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E17B804-1525-4BB3-92ED-AFA1EC038D2B}">
      <dgm:prSet phldrT="[Text]"/>
      <dgm:spPr/>
      <dgm:t>
        <a:bodyPr/>
        <a:lstStyle/>
        <a:p>
          <a:r>
            <a:rPr lang="en-US" dirty="0"/>
            <a:t>Revenue Stagnates</a:t>
          </a:r>
        </a:p>
      </dgm:t>
    </dgm:pt>
    <dgm:pt modelId="{43D9AC11-5312-403E-AC80-B0E64837E174}" type="parTrans" cxnId="{7C4E2A63-1353-4589-857D-E64194E7A077}">
      <dgm:prSet/>
      <dgm:spPr/>
      <dgm:t>
        <a:bodyPr/>
        <a:lstStyle/>
        <a:p>
          <a:endParaRPr lang="en-US"/>
        </a:p>
      </dgm:t>
    </dgm:pt>
    <dgm:pt modelId="{48E7F8E9-4542-44BC-8C99-E683E0FAE877}" type="sibTrans" cxnId="{7C4E2A63-1353-4589-857D-E64194E7A077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EDBD88E7-748D-4B66-8294-ACC9ADE7426A}">
      <dgm:prSet phldrT="[Text]"/>
      <dgm:spPr/>
      <dgm:t>
        <a:bodyPr/>
        <a:lstStyle/>
        <a:p>
          <a:r>
            <a:rPr lang="en-US" dirty="0"/>
            <a:t>Margins Erode</a:t>
          </a:r>
        </a:p>
      </dgm:t>
    </dgm:pt>
    <dgm:pt modelId="{160615F4-8FA2-4ED3-9E93-1522FEDFA03B}" type="parTrans" cxnId="{24BD49F1-5A1E-4E26-A5CD-A533FC1F8195}">
      <dgm:prSet/>
      <dgm:spPr/>
      <dgm:t>
        <a:bodyPr/>
        <a:lstStyle/>
        <a:p>
          <a:endParaRPr lang="en-US"/>
        </a:p>
      </dgm:t>
    </dgm:pt>
    <dgm:pt modelId="{94C32CCF-B60F-41A2-BF95-EB078F167B1C}" type="sibTrans" cxnId="{24BD49F1-5A1E-4E26-A5CD-A533FC1F8195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B3EAA89E-50B6-4EF5-89EF-F3B85DFCC099}">
      <dgm:prSet phldrT="[Text]"/>
      <dgm:spPr/>
      <dgm:t>
        <a:bodyPr/>
        <a:lstStyle/>
        <a:p>
          <a:r>
            <a:rPr lang="en-US" dirty="0"/>
            <a:t>Cost Cutting</a:t>
          </a:r>
        </a:p>
      </dgm:t>
    </dgm:pt>
    <dgm:pt modelId="{2CAB61AA-7843-4F84-A803-2A6471F29155}" type="parTrans" cxnId="{FF7C35AC-029C-43BF-9F96-F65D82C707D4}">
      <dgm:prSet/>
      <dgm:spPr/>
      <dgm:t>
        <a:bodyPr/>
        <a:lstStyle/>
        <a:p>
          <a:endParaRPr lang="en-US"/>
        </a:p>
      </dgm:t>
    </dgm:pt>
    <dgm:pt modelId="{1774BD44-85DB-403D-8AE8-34CA508E35E7}" type="sibTrans" cxnId="{FF7C35AC-029C-43BF-9F96-F65D82C707D4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729D7EAC-FCC6-47DA-A13A-B3FBD985BE1D}">
      <dgm:prSet phldrT="[Text]"/>
      <dgm:spPr/>
      <dgm:t>
        <a:bodyPr/>
        <a:lstStyle/>
        <a:p>
          <a:r>
            <a:rPr lang="en-US" dirty="0"/>
            <a:t>Overwork</a:t>
          </a:r>
        </a:p>
      </dgm:t>
    </dgm:pt>
    <dgm:pt modelId="{38F17A80-323E-451E-B328-A27BBDFF58A0}" type="parTrans" cxnId="{4CAB8109-CCDC-43B0-93B5-CD1A258FA025}">
      <dgm:prSet/>
      <dgm:spPr/>
      <dgm:t>
        <a:bodyPr/>
        <a:lstStyle/>
        <a:p>
          <a:endParaRPr lang="en-US"/>
        </a:p>
      </dgm:t>
    </dgm:pt>
    <dgm:pt modelId="{0AE46F42-5B66-4799-9FDB-615C54BC2C39}" type="sibTrans" cxnId="{4CAB8109-CCDC-43B0-93B5-CD1A258FA025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A7958BC7-6D6B-4AEF-8603-2F506ED023BD}">
      <dgm:prSet phldrT="[Text]"/>
      <dgm:spPr/>
      <dgm:t>
        <a:bodyPr/>
        <a:lstStyle/>
        <a:p>
          <a:r>
            <a:rPr lang="en-US" dirty="0"/>
            <a:t>Defensive Strategies</a:t>
          </a:r>
        </a:p>
      </dgm:t>
    </dgm:pt>
    <dgm:pt modelId="{BECFC9BE-4583-48F7-AD2A-7144316C1549}" type="parTrans" cxnId="{9773C843-C1F9-46C4-B39A-C67EFF676CA8}">
      <dgm:prSet/>
      <dgm:spPr/>
      <dgm:t>
        <a:bodyPr/>
        <a:lstStyle/>
        <a:p>
          <a:endParaRPr lang="en-US"/>
        </a:p>
      </dgm:t>
    </dgm:pt>
    <dgm:pt modelId="{2077170C-9F1D-4846-A215-D0C8C9EF356F}" type="sibTrans" cxnId="{9773C843-C1F9-46C4-B39A-C67EFF676CA8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FFB9D069-BDA2-499C-A8EC-B3CB2DCEC050}" type="pres">
      <dgm:prSet presAssocID="{64745D59-4DF9-4E7A-9B7A-6F0F5C98EBC3}" presName="cycle" presStyleCnt="0">
        <dgm:presLayoutVars>
          <dgm:dir/>
          <dgm:resizeHandles val="exact"/>
        </dgm:presLayoutVars>
      </dgm:prSet>
      <dgm:spPr/>
    </dgm:pt>
    <dgm:pt modelId="{713F181A-C86F-4D4F-90A9-A57546A0B0C1}" type="pres">
      <dgm:prSet presAssocID="{7E17B804-1525-4BB3-92ED-AFA1EC038D2B}" presName="dummy" presStyleCnt="0"/>
      <dgm:spPr/>
    </dgm:pt>
    <dgm:pt modelId="{FDBCA6E9-486E-42E5-A35C-BA3D91266F53}" type="pres">
      <dgm:prSet presAssocID="{7E17B804-1525-4BB3-92ED-AFA1EC038D2B}" presName="node" presStyleLbl="revTx" presStyleIdx="0" presStyleCnt="5">
        <dgm:presLayoutVars>
          <dgm:bulletEnabled val="1"/>
        </dgm:presLayoutVars>
      </dgm:prSet>
      <dgm:spPr/>
    </dgm:pt>
    <dgm:pt modelId="{33FFEFE8-53FB-4429-B0B3-760FC43F1CFF}" type="pres">
      <dgm:prSet presAssocID="{48E7F8E9-4542-44BC-8C99-E683E0FAE877}" presName="sibTrans" presStyleLbl="node1" presStyleIdx="0" presStyleCnt="5"/>
      <dgm:spPr/>
    </dgm:pt>
    <dgm:pt modelId="{FDA2821D-3C0A-41FA-8A67-C5401F6D0B98}" type="pres">
      <dgm:prSet presAssocID="{EDBD88E7-748D-4B66-8294-ACC9ADE7426A}" presName="dummy" presStyleCnt="0"/>
      <dgm:spPr/>
    </dgm:pt>
    <dgm:pt modelId="{4717EEEB-A8FA-4D9E-B526-B13120E5CDA7}" type="pres">
      <dgm:prSet presAssocID="{EDBD88E7-748D-4B66-8294-ACC9ADE7426A}" presName="node" presStyleLbl="revTx" presStyleIdx="1" presStyleCnt="5">
        <dgm:presLayoutVars>
          <dgm:bulletEnabled val="1"/>
        </dgm:presLayoutVars>
      </dgm:prSet>
      <dgm:spPr/>
    </dgm:pt>
    <dgm:pt modelId="{6332E083-FA6E-4518-972A-C02D74E5400E}" type="pres">
      <dgm:prSet presAssocID="{94C32CCF-B60F-41A2-BF95-EB078F167B1C}" presName="sibTrans" presStyleLbl="node1" presStyleIdx="1" presStyleCnt="5"/>
      <dgm:spPr/>
    </dgm:pt>
    <dgm:pt modelId="{222DB706-CDB0-4A0E-97E9-BAE215AA00B9}" type="pres">
      <dgm:prSet presAssocID="{B3EAA89E-50B6-4EF5-89EF-F3B85DFCC099}" presName="dummy" presStyleCnt="0"/>
      <dgm:spPr/>
    </dgm:pt>
    <dgm:pt modelId="{926A9787-6355-4240-B9D2-18FBDCB82B39}" type="pres">
      <dgm:prSet presAssocID="{B3EAA89E-50B6-4EF5-89EF-F3B85DFCC099}" presName="node" presStyleLbl="revTx" presStyleIdx="2" presStyleCnt="5">
        <dgm:presLayoutVars>
          <dgm:bulletEnabled val="1"/>
        </dgm:presLayoutVars>
      </dgm:prSet>
      <dgm:spPr/>
    </dgm:pt>
    <dgm:pt modelId="{7C7E58FB-9FAF-4F31-BF3D-BFE319798A79}" type="pres">
      <dgm:prSet presAssocID="{1774BD44-85DB-403D-8AE8-34CA508E35E7}" presName="sibTrans" presStyleLbl="node1" presStyleIdx="2" presStyleCnt="5"/>
      <dgm:spPr/>
    </dgm:pt>
    <dgm:pt modelId="{9AC76C38-7267-4475-80C2-A357BC2E809A}" type="pres">
      <dgm:prSet presAssocID="{729D7EAC-FCC6-47DA-A13A-B3FBD985BE1D}" presName="dummy" presStyleCnt="0"/>
      <dgm:spPr/>
    </dgm:pt>
    <dgm:pt modelId="{70C3A651-2EF3-4D76-A3D1-7DCE75AF0729}" type="pres">
      <dgm:prSet presAssocID="{729D7EAC-FCC6-47DA-A13A-B3FBD985BE1D}" presName="node" presStyleLbl="revTx" presStyleIdx="3" presStyleCnt="5">
        <dgm:presLayoutVars>
          <dgm:bulletEnabled val="1"/>
        </dgm:presLayoutVars>
      </dgm:prSet>
      <dgm:spPr/>
    </dgm:pt>
    <dgm:pt modelId="{EDF4EFB9-B083-4402-9660-55FF773E993C}" type="pres">
      <dgm:prSet presAssocID="{0AE46F42-5B66-4799-9FDB-615C54BC2C39}" presName="sibTrans" presStyleLbl="node1" presStyleIdx="3" presStyleCnt="5"/>
      <dgm:spPr/>
    </dgm:pt>
    <dgm:pt modelId="{AFEC87F9-44A7-4C29-905A-9DD10D165E67}" type="pres">
      <dgm:prSet presAssocID="{A7958BC7-6D6B-4AEF-8603-2F506ED023BD}" presName="dummy" presStyleCnt="0"/>
      <dgm:spPr/>
    </dgm:pt>
    <dgm:pt modelId="{18980737-9243-439B-983A-D20900874539}" type="pres">
      <dgm:prSet presAssocID="{A7958BC7-6D6B-4AEF-8603-2F506ED023BD}" presName="node" presStyleLbl="revTx" presStyleIdx="4" presStyleCnt="5">
        <dgm:presLayoutVars>
          <dgm:bulletEnabled val="1"/>
        </dgm:presLayoutVars>
      </dgm:prSet>
      <dgm:spPr/>
    </dgm:pt>
    <dgm:pt modelId="{D750A6BD-285B-4484-B812-00FF05D8C67B}" type="pres">
      <dgm:prSet presAssocID="{2077170C-9F1D-4846-A215-D0C8C9EF356F}" presName="sibTrans" presStyleLbl="node1" presStyleIdx="4" presStyleCnt="5"/>
      <dgm:spPr/>
    </dgm:pt>
  </dgm:ptLst>
  <dgm:cxnLst>
    <dgm:cxn modelId="{4CAB8109-CCDC-43B0-93B5-CD1A258FA025}" srcId="{64745D59-4DF9-4E7A-9B7A-6F0F5C98EBC3}" destId="{729D7EAC-FCC6-47DA-A13A-B3FBD985BE1D}" srcOrd="3" destOrd="0" parTransId="{38F17A80-323E-451E-B328-A27BBDFF58A0}" sibTransId="{0AE46F42-5B66-4799-9FDB-615C54BC2C39}"/>
    <dgm:cxn modelId="{5050ED25-DBAF-46E9-9F2F-F475C3EA5EFF}" type="presOf" srcId="{729D7EAC-FCC6-47DA-A13A-B3FBD985BE1D}" destId="{70C3A651-2EF3-4D76-A3D1-7DCE75AF0729}" srcOrd="0" destOrd="0" presId="urn:microsoft.com/office/officeart/2005/8/layout/cycle1"/>
    <dgm:cxn modelId="{7C4E2A63-1353-4589-857D-E64194E7A077}" srcId="{64745D59-4DF9-4E7A-9B7A-6F0F5C98EBC3}" destId="{7E17B804-1525-4BB3-92ED-AFA1EC038D2B}" srcOrd="0" destOrd="0" parTransId="{43D9AC11-5312-403E-AC80-B0E64837E174}" sibTransId="{48E7F8E9-4542-44BC-8C99-E683E0FAE877}"/>
    <dgm:cxn modelId="{9773C843-C1F9-46C4-B39A-C67EFF676CA8}" srcId="{64745D59-4DF9-4E7A-9B7A-6F0F5C98EBC3}" destId="{A7958BC7-6D6B-4AEF-8603-2F506ED023BD}" srcOrd="4" destOrd="0" parTransId="{BECFC9BE-4583-48F7-AD2A-7144316C1549}" sibTransId="{2077170C-9F1D-4846-A215-D0C8C9EF356F}"/>
    <dgm:cxn modelId="{F52C284B-7FA3-4F60-84FB-63AD2E01D743}" type="presOf" srcId="{B3EAA89E-50B6-4EF5-89EF-F3B85DFCC099}" destId="{926A9787-6355-4240-B9D2-18FBDCB82B39}" srcOrd="0" destOrd="0" presId="urn:microsoft.com/office/officeart/2005/8/layout/cycle1"/>
    <dgm:cxn modelId="{9A63F877-7C9F-4CC6-AAF5-68C63E9C6338}" type="presOf" srcId="{64745D59-4DF9-4E7A-9B7A-6F0F5C98EBC3}" destId="{FFB9D069-BDA2-499C-A8EC-B3CB2DCEC050}" srcOrd="0" destOrd="0" presId="urn:microsoft.com/office/officeart/2005/8/layout/cycle1"/>
    <dgm:cxn modelId="{8CFF715A-70E4-4457-ACB6-C2DF19ED8F20}" type="presOf" srcId="{A7958BC7-6D6B-4AEF-8603-2F506ED023BD}" destId="{18980737-9243-439B-983A-D20900874539}" srcOrd="0" destOrd="0" presId="urn:microsoft.com/office/officeart/2005/8/layout/cycle1"/>
    <dgm:cxn modelId="{377E3A86-B8BE-42B2-8F59-37A6322621A5}" type="presOf" srcId="{2077170C-9F1D-4846-A215-D0C8C9EF356F}" destId="{D750A6BD-285B-4484-B812-00FF05D8C67B}" srcOrd="0" destOrd="0" presId="urn:microsoft.com/office/officeart/2005/8/layout/cycle1"/>
    <dgm:cxn modelId="{10C89286-0EA6-4436-8AB3-24880D3E493A}" type="presOf" srcId="{1774BD44-85DB-403D-8AE8-34CA508E35E7}" destId="{7C7E58FB-9FAF-4F31-BF3D-BFE319798A79}" srcOrd="0" destOrd="0" presId="urn:microsoft.com/office/officeart/2005/8/layout/cycle1"/>
    <dgm:cxn modelId="{5C723E90-979D-416C-8BA6-9B1BDAC7FA36}" type="presOf" srcId="{48E7F8E9-4542-44BC-8C99-E683E0FAE877}" destId="{33FFEFE8-53FB-4429-B0B3-760FC43F1CFF}" srcOrd="0" destOrd="0" presId="urn:microsoft.com/office/officeart/2005/8/layout/cycle1"/>
    <dgm:cxn modelId="{A8C194A8-5A0E-4CAB-ACC2-D2EF7DCDA396}" type="presOf" srcId="{7E17B804-1525-4BB3-92ED-AFA1EC038D2B}" destId="{FDBCA6E9-486E-42E5-A35C-BA3D91266F53}" srcOrd="0" destOrd="0" presId="urn:microsoft.com/office/officeart/2005/8/layout/cycle1"/>
    <dgm:cxn modelId="{FF7C35AC-029C-43BF-9F96-F65D82C707D4}" srcId="{64745D59-4DF9-4E7A-9B7A-6F0F5C98EBC3}" destId="{B3EAA89E-50B6-4EF5-89EF-F3B85DFCC099}" srcOrd="2" destOrd="0" parTransId="{2CAB61AA-7843-4F84-A803-2A6471F29155}" sibTransId="{1774BD44-85DB-403D-8AE8-34CA508E35E7}"/>
    <dgm:cxn modelId="{7FE028B9-33B7-4056-865E-969771C3EA5E}" type="presOf" srcId="{0AE46F42-5B66-4799-9FDB-615C54BC2C39}" destId="{EDF4EFB9-B083-4402-9660-55FF773E993C}" srcOrd="0" destOrd="0" presId="urn:microsoft.com/office/officeart/2005/8/layout/cycle1"/>
    <dgm:cxn modelId="{408A4AC3-A219-40B6-8D93-EF5B63C93EEE}" type="presOf" srcId="{94C32CCF-B60F-41A2-BF95-EB078F167B1C}" destId="{6332E083-FA6E-4518-972A-C02D74E5400E}" srcOrd="0" destOrd="0" presId="urn:microsoft.com/office/officeart/2005/8/layout/cycle1"/>
    <dgm:cxn modelId="{6A30D7C3-7E1F-4AD0-AFF6-FA2F128B7AC0}" type="presOf" srcId="{EDBD88E7-748D-4B66-8294-ACC9ADE7426A}" destId="{4717EEEB-A8FA-4D9E-B526-B13120E5CDA7}" srcOrd="0" destOrd="0" presId="urn:microsoft.com/office/officeart/2005/8/layout/cycle1"/>
    <dgm:cxn modelId="{24BD49F1-5A1E-4E26-A5CD-A533FC1F8195}" srcId="{64745D59-4DF9-4E7A-9B7A-6F0F5C98EBC3}" destId="{EDBD88E7-748D-4B66-8294-ACC9ADE7426A}" srcOrd="1" destOrd="0" parTransId="{160615F4-8FA2-4ED3-9E93-1522FEDFA03B}" sibTransId="{94C32CCF-B60F-41A2-BF95-EB078F167B1C}"/>
    <dgm:cxn modelId="{AE87E4F6-3B41-4589-8E9E-9A7B8B5694F5}" type="presParOf" srcId="{FFB9D069-BDA2-499C-A8EC-B3CB2DCEC050}" destId="{713F181A-C86F-4D4F-90A9-A57546A0B0C1}" srcOrd="0" destOrd="0" presId="urn:microsoft.com/office/officeart/2005/8/layout/cycle1"/>
    <dgm:cxn modelId="{517C68D8-CC70-443D-8E1A-0D36A630BA25}" type="presParOf" srcId="{FFB9D069-BDA2-499C-A8EC-B3CB2DCEC050}" destId="{FDBCA6E9-486E-42E5-A35C-BA3D91266F53}" srcOrd="1" destOrd="0" presId="urn:microsoft.com/office/officeart/2005/8/layout/cycle1"/>
    <dgm:cxn modelId="{6EE3E009-005B-4C9D-90A5-D9071718552F}" type="presParOf" srcId="{FFB9D069-BDA2-499C-A8EC-B3CB2DCEC050}" destId="{33FFEFE8-53FB-4429-B0B3-760FC43F1CFF}" srcOrd="2" destOrd="0" presId="urn:microsoft.com/office/officeart/2005/8/layout/cycle1"/>
    <dgm:cxn modelId="{62E23D30-1251-4DAD-A316-39875AAB53E4}" type="presParOf" srcId="{FFB9D069-BDA2-499C-A8EC-B3CB2DCEC050}" destId="{FDA2821D-3C0A-41FA-8A67-C5401F6D0B98}" srcOrd="3" destOrd="0" presId="urn:microsoft.com/office/officeart/2005/8/layout/cycle1"/>
    <dgm:cxn modelId="{235C7207-8CC0-45D6-8A1B-C143967A71D8}" type="presParOf" srcId="{FFB9D069-BDA2-499C-A8EC-B3CB2DCEC050}" destId="{4717EEEB-A8FA-4D9E-B526-B13120E5CDA7}" srcOrd="4" destOrd="0" presId="urn:microsoft.com/office/officeart/2005/8/layout/cycle1"/>
    <dgm:cxn modelId="{7FB9549E-8D75-4689-8ECB-006C56C3EA91}" type="presParOf" srcId="{FFB9D069-BDA2-499C-A8EC-B3CB2DCEC050}" destId="{6332E083-FA6E-4518-972A-C02D74E5400E}" srcOrd="5" destOrd="0" presId="urn:microsoft.com/office/officeart/2005/8/layout/cycle1"/>
    <dgm:cxn modelId="{6E905B03-8815-47B2-94F1-91BFBD803E57}" type="presParOf" srcId="{FFB9D069-BDA2-499C-A8EC-B3CB2DCEC050}" destId="{222DB706-CDB0-4A0E-97E9-BAE215AA00B9}" srcOrd="6" destOrd="0" presId="urn:microsoft.com/office/officeart/2005/8/layout/cycle1"/>
    <dgm:cxn modelId="{4C783907-2A80-4762-AC28-7B97EFF9CD1F}" type="presParOf" srcId="{FFB9D069-BDA2-499C-A8EC-B3CB2DCEC050}" destId="{926A9787-6355-4240-B9D2-18FBDCB82B39}" srcOrd="7" destOrd="0" presId="urn:microsoft.com/office/officeart/2005/8/layout/cycle1"/>
    <dgm:cxn modelId="{821306C0-9208-489A-9389-1C763021E997}" type="presParOf" srcId="{FFB9D069-BDA2-499C-A8EC-B3CB2DCEC050}" destId="{7C7E58FB-9FAF-4F31-BF3D-BFE319798A79}" srcOrd="8" destOrd="0" presId="urn:microsoft.com/office/officeart/2005/8/layout/cycle1"/>
    <dgm:cxn modelId="{16A9CF77-4FF6-431A-8B4C-1E6F2B99331D}" type="presParOf" srcId="{FFB9D069-BDA2-499C-A8EC-B3CB2DCEC050}" destId="{9AC76C38-7267-4475-80C2-A357BC2E809A}" srcOrd="9" destOrd="0" presId="urn:microsoft.com/office/officeart/2005/8/layout/cycle1"/>
    <dgm:cxn modelId="{ECA05100-1A1A-413F-9A32-73E051477DC0}" type="presParOf" srcId="{FFB9D069-BDA2-499C-A8EC-B3CB2DCEC050}" destId="{70C3A651-2EF3-4D76-A3D1-7DCE75AF0729}" srcOrd="10" destOrd="0" presId="urn:microsoft.com/office/officeart/2005/8/layout/cycle1"/>
    <dgm:cxn modelId="{5B4BBD95-F7B6-4F2D-AAEC-C4D49A9C9BB1}" type="presParOf" srcId="{FFB9D069-BDA2-499C-A8EC-B3CB2DCEC050}" destId="{EDF4EFB9-B083-4402-9660-55FF773E993C}" srcOrd="11" destOrd="0" presId="urn:microsoft.com/office/officeart/2005/8/layout/cycle1"/>
    <dgm:cxn modelId="{7CE90347-BFC7-4E06-9582-AC577403E07D}" type="presParOf" srcId="{FFB9D069-BDA2-499C-A8EC-B3CB2DCEC050}" destId="{AFEC87F9-44A7-4C29-905A-9DD10D165E67}" srcOrd="12" destOrd="0" presId="urn:microsoft.com/office/officeart/2005/8/layout/cycle1"/>
    <dgm:cxn modelId="{4945F5B6-6275-49E4-BB2A-8856AC371228}" type="presParOf" srcId="{FFB9D069-BDA2-499C-A8EC-B3CB2DCEC050}" destId="{18980737-9243-439B-983A-D20900874539}" srcOrd="13" destOrd="0" presId="urn:microsoft.com/office/officeart/2005/8/layout/cycle1"/>
    <dgm:cxn modelId="{E6F78A8A-6BE9-46B0-A4FC-C1B8FB3F7971}" type="presParOf" srcId="{FFB9D069-BDA2-499C-A8EC-B3CB2DCEC050}" destId="{D750A6BD-285B-4484-B812-00FF05D8C67B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B87987-65FA-4E6B-B57A-583BA136D66A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85E411-D5B8-4274-AB04-1A983F2D2B42}">
      <dgm:prSet phldrT="[Text]"/>
      <dgm:spPr/>
      <dgm:t>
        <a:bodyPr/>
        <a:lstStyle/>
        <a:p>
          <a:r>
            <a:rPr lang="en-US" dirty="0"/>
            <a:t>1. Increased Deploy Frequency</a:t>
          </a:r>
        </a:p>
      </dgm:t>
    </dgm:pt>
    <dgm:pt modelId="{DF69ECE7-D005-4491-8BB1-B1AA997BF615}" type="parTrans" cxnId="{B204F1FB-B4A9-47F1-9261-7CC9777CE2CD}">
      <dgm:prSet/>
      <dgm:spPr/>
      <dgm:t>
        <a:bodyPr/>
        <a:lstStyle/>
        <a:p>
          <a:endParaRPr lang="en-US"/>
        </a:p>
      </dgm:t>
    </dgm:pt>
    <dgm:pt modelId="{E0F7BD37-2349-44BF-9ADA-E1B44D87FCC2}" type="sibTrans" cxnId="{B204F1FB-B4A9-47F1-9261-7CC9777CE2CD}">
      <dgm:prSet/>
      <dgm:spPr/>
      <dgm:t>
        <a:bodyPr/>
        <a:lstStyle/>
        <a:p>
          <a:endParaRPr lang="en-US"/>
        </a:p>
      </dgm:t>
    </dgm:pt>
    <dgm:pt modelId="{8DCC85C0-6A5F-4848-A117-1A09C07FDF87}">
      <dgm:prSet phldrT="[Text]"/>
      <dgm:spPr/>
      <dgm:t>
        <a:bodyPr/>
        <a:lstStyle/>
        <a:p>
          <a:r>
            <a:rPr lang="en-US" dirty="0"/>
            <a:t>2. Lower Change Fail Rate </a:t>
          </a:r>
        </a:p>
      </dgm:t>
    </dgm:pt>
    <dgm:pt modelId="{DF39747A-17E1-4CC7-BCC8-60A59DACD603}" type="parTrans" cxnId="{B27881A2-206E-428A-82E5-0B46A87A5FFF}">
      <dgm:prSet/>
      <dgm:spPr/>
      <dgm:t>
        <a:bodyPr/>
        <a:lstStyle/>
        <a:p>
          <a:endParaRPr lang="en-US"/>
        </a:p>
      </dgm:t>
    </dgm:pt>
    <dgm:pt modelId="{5B6E8BA0-FEFE-45DC-BC0B-3EDD123B5757}" type="sibTrans" cxnId="{B27881A2-206E-428A-82E5-0B46A87A5FFF}">
      <dgm:prSet/>
      <dgm:spPr/>
      <dgm:t>
        <a:bodyPr/>
        <a:lstStyle/>
        <a:p>
          <a:endParaRPr lang="en-US"/>
        </a:p>
      </dgm:t>
    </dgm:pt>
    <dgm:pt modelId="{F7B0A278-E5AB-41D0-8D3E-4BE80DACDBD1}">
      <dgm:prSet phldrT="[Text]"/>
      <dgm:spPr/>
      <dgm:t>
        <a:bodyPr/>
        <a:lstStyle/>
        <a:p>
          <a:r>
            <a:rPr lang="en-US" dirty="0"/>
            <a:t>3. Faster MTTR</a:t>
          </a:r>
        </a:p>
      </dgm:t>
    </dgm:pt>
    <dgm:pt modelId="{A815D254-B980-4611-A359-D51A91103402}" type="parTrans" cxnId="{74FC7100-D2AC-46D3-A9BB-9DBE93842F66}">
      <dgm:prSet/>
      <dgm:spPr/>
      <dgm:t>
        <a:bodyPr/>
        <a:lstStyle/>
        <a:p>
          <a:endParaRPr lang="en-US"/>
        </a:p>
      </dgm:t>
    </dgm:pt>
    <dgm:pt modelId="{91494583-5620-42E8-A3D8-33BD61A8D399}" type="sibTrans" cxnId="{74FC7100-D2AC-46D3-A9BB-9DBE93842F66}">
      <dgm:prSet/>
      <dgm:spPr/>
      <dgm:t>
        <a:bodyPr/>
        <a:lstStyle/>
        <a:p>
          <a:endParaRPr lang="en-US"/>
        </a:p>
      </dgm:t>
    </dgm:pt>
    <dgm:pt modelId="{0747CBB1-0980-464A-B617-AE5DB9C5CCED}">
      <dgm:prSet phldrT="[Text]"/>
      <dgm:spPr/>
      <dgm:t>
        <a:bodyPr/>
        <a:lstStyle/>
        <a:p>
          <a:r>
            <a:rPr lang="en-US" dirty="0"/>
            <a:t>4. Shorter Lead Times</a:t>
          </a:r>
        </a:p>
      </dgm:t>
    </dgm:pt>
    <dgm:pt modelId="{3349EE69-BE6A-4B86-9410-57B948E3BB22}" type="parTrans" cxnId="{DE301C76-A0F0-4888-8E28-E90F7B98EFE0}">
      <dgm:prSet/>
      <dgm:spPr/>
      <dgm:t>
        <a:bodyPr/>
        <a:lstStyle/>
        <a:p>
          <a:endParaRPr lang="en-US"/>
        </a:p>
      </dgm:t>
    </dgm:pt>
    <dgm:pt modelId="{A94EBC46-31FF-4403-B2BC-3428B07C7AC0}" type="sibTrans" cxnId="{DE301C76-A0F0-4888-8E28-E90F7B98EFE0}">
      <dgm:prSet/>
      <dgm:spPr/>
      <dgm:t>
        <a:bodyPr/>
        <a:lstStyle/>
        <a:p>
          <a:endParaRPr lang="en-US"/>
        </a:p>
      </dgm:t>
    </dgm:pt>
    <dgm:pt modelId="{D53593DD-FFF2-4BFE-8A47-142AAE24D5BE}" type="pres">
      <dgm:prSet presAssocID="{50B87987-65FA-4E6B-B57A-583BA136D66A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0882E1D7-2831-4228-9CEB-BEF983FC93AD}" type="pres">
      <dgm:prSet presAssocID="{F785E411-D5B8-4274-AB04-1A983F2D2B42}" presName="Accent1" presStyleCnt="0"/>
      <dgm:spPr/>
    </dgm:pt>
    <dgm:pt modelId="{750F6B47-9301-47A5-80D9-0FDF6DDD6B3F}" type="pres">
      <dgm:prSet presAssocID="{F785E411-D5B8-4274-AB04-1A983F2D2B42}" presName="Accent" presStyleLbl="node1" presStyleIdx="0" presStyleCnt="4"/>
      <dgm:spPr/>
    </dgm:pt>
    <dgm:pt modelId="{46180797-9520-4D1C-A563-3F749DE8D23C}" type="pres">
      <dgm:prSet presAssocID="{F785E411-D5B8-4274-AB04-1A983F2D2B42}" presName="Parent1" presStyleLbl="revTx" presStyleIdx="0" presStyleCnt="4">
        <dgm:presLayoutVars>
          <dgm:chMax val="1"/>
          <dgm:chPref val="1"/>
          <dgm:bulletEnabled val="1"/>
        </dgm:presLayoutVars>
      </dgm:prSet>
      <dgm:spPr/>
    </dgm:pt>
    <dgm:pt modelId="{99DAA346-CBF4-4BAE-8350-3891900C383B}" type="pres">
      <dgm:prSet presAssocID="{8DCC85C0-6A5F-4848-A117-1A09C07FDF87}" presName="Accent2" presStyleCnt="0"/>
      <dgm:spPr/>
    </dgm:pt>
    <dgm:pt modelId="{2FBAF577-983D-45CC-85AD-C2A3BDFB36C6}" type="pres">
      <dgm:prSet presAssocID="{8DCC85C0-6A5F-4848-A117-1A09C07FDF87}" presName="Accent" presStyleLbl="node1" presStyleIdx="1" presStyleCnt="4"/>
      <dgm:spPr/>
    </dgm:pt>
    <dgm:pt modelId="{619E5CD2-5E21-472A-9437-B32B92E5079B}" type="pres">
      <dgm:prSet presAssocID="{8DCC85C0-6A5F-4848-A117-1A09C07FDF87}" presName="Parent2" presStyleLbl="revTx" presStyleIdx="1" presStyleCnt="4">
        <dgm:presLayoutVars>
          <dgm:chMax val="1"/>
          <dgm:chPref val="1"/>
          <dgm:bulletEnabled val="1"/>
        </dgm:presLayoutVars>
      </dgm:prSet>
      <dgm:spPr/>
    </dgm:pt>
    <dgm:pt modelId="{77ACC844-220F-4BBA-834F-5A634F0644F5}" type="pres">
      <dgm:prSet presAssocID="{F7B0A278-E5AB-41D0-8D3E-4BE80DACDBD1}" presName="Accent3" presStyleCnt="0"/>
      <dgm:spPr/>
    </dgm:pt>
    <dgm:pt modelId="{D376AC58-CAEA-4B9F-B108-F1728D373A7F}" type="pres">
      <dgm:prSet presAssocID="{F7B0A278-E5AB-41D0-8D3E-4BE80DACDBD1}" presName="Accent" presStyleLbl="node1" presStyleIdx="2" presStyleCnt="4"/>
      <dgm:spPr/>
    </dgm:pt>
    <dgm:pt modelId="{4AB880FF-58F9-4304-9B02-1133C13D183E}" type="pres">
      <dgm:prSet presAssocID="{F7B0A278-E5AB-41D0-8D3E-4BE80DACDBD1}" presName="Parent3" presStyleLbl="revTx" presStyleIdx="2" presStyleCnt="4">
        <dgm:presLayoutVars>
          <dgm:chMax val="1"/>
          <dgm:chPref val="1"/>
          <dgm:bulletEnabled val="1"/>
        </dgm:presLayoutVars>
      </dgm:prSet>
      <dgm:spPr/>
    </dgm:pt>
    <dgm:pt modelId="{DDD5FAAB-A8AB-4B86-8E69-EF921BBFFF8E}" type="pres">
      <dgm:prSet presAssocID="{0747CBB1-0980-464A-B617-AE5DB9C5CCED}" presName="Accent4" presStyleCnt="0"/>
      <dgm:spPr/>
    </dgm:pt>
    <dgm:pt modelId="{DA05BDDA-39FB-425A-8C68-38BD690867D6}" type="pres">
      <dgm:prSet presAssocID="{0747CBB1-0980-464A-B617-AE5DB9C5CCED}" presName="Accent" presStyleLbl="node1" presStyleIdx="3" presStyleCnt="4"/>
      <dgm:spPr/>
    </dgm:pt>
    <dgm:pt modelId="{620BDE3A-D8F6-4855-8464-B2205736443E}" type="pres">
      <dgm:prSet presAssocID="{0747CBB1-0980-464A-B617-AE5DB9C5CCED}" presName="Parent4" presStyleLbl="revTx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74FC7100-D2AC-46D3-A9BB-9DBE93842F66}" srcId="{50B87987-65FA-4E6B-B57A-583BA136D66A}" destId="{F7B0A278-E5AB-41D0-8D3E-4BE80DACDBD1}" srcOrd="2" destOrd="0" parTransId="{A815D254-B980-4611-A359-D51A91103402}" sibTransId="{91494583-5620-42E8-A3D8-33BD61A8D399}"/>
    <dgm:cxn modelId="{F2984B2B-DCCB-4CE1-ACBE-AEAF13F934C7}" type="presOf" srcId="{0747CBB1-0980-464A-B617-AE5DB9C5CCED}" destId="{620BDE3A-D8F6-4855-8464-B2205736443E}" srcOrd="0" destOrd="0" presId="urn:microsoft.com/office/officeart/2009/layout/CircleArrowProcess"/>
    <dgm:cxn modelId="{0F308367-E690-428A-BA37-A8555497C641}" type="presOf" srcId="{50B87987-65FA-4E6B-B57A-583BA136D66A}" destId="{D53593DD-FFF2-4BFE-8A47-142AAE24D5BE}" srcOrd="0" destOrd="0" presId="urn:microsoft.com/office/officeart/2009/layout/CircleArrowProcess"/>
    <dgm:cxn modelId="{D7A8B16B-D45B-476D-BB70-24DE44DD73F5}" type="presOf" srcId="{F785E411-D5B8-4274-AB04-1A983F2D2B42}" destId="{46180797-9520-4D1C-A563-3F749DE8D23C}" srcOrd="0" destOrd="0" presId="urn:microsoft.com/office/officeart/2009/layout/CircleArrowProcess"/>
    <dgm:cxn modelId="{DE301C76-A0F0-4888-8E28-E90F7B98EFE0}" srcId="{50B87987-65FA-4E6B-B57A-583BA136D66A}" destId="{0747CBB1-0980-464A-B617-AE5DB9C5CCED}" srcOrd="3" destOrd="0" parTransId="{3349EE69-BE6A-4B86-9410-57B948E3BB22}" sibTransId="{A94EBC46-31FF-4403-B2BC-3428B07C7AC0}"/>
    <dgm:cxn modelId="{5135D07A-FD4B-4B76-A478-FBC8768BB472}" type="presOf" srcId="{8DCC85C0-6A5F-4848-A117-1A09C07FDF87}" destId="{619E5CD2-5E21-472A-9437-B32B92E5079B}" srcOrd="0" destOrd="0" presId="urn:microsoft.com/office/officeart/2009/layout/CircleArrowProcess"/>
    <dgm:cxn modelId="{B27881A2-206E-428A-82E5-0B46A87A5FFF}" srcId="{50B87987-65FA-4E6B-B57A-583BA136D66A}" destId="{8DCC85C0-6A5F-4848-A117-1A09C07FDF87}" srcOrd="1" destOrd="0" parTransId="{DF39747A-17E1-4CC7-BCC8-60A59DACD603}" sibTransId="{5B6E8BA0-FEFE-45DC-BC0B-3EDD123B5757}"/>
    <dgm:cxn modelId="{4760C0B2-7FD1-486A-874D-01DEB622306F}" type="presOf" srcId="{F7B0A278-E5AB-41D0-8D3E-4BE80DACDBD1}" destId="{4AB880FF-58F9-4304-9B02-1133C13D183E}" srcOrd="0" destOrd="0" presId="urn:microsoft.com/office/officeart/2009/layout/CircleArrowProcess"/>
    <dgm:cxn modelId="{B204F1FB-B4A9-47F1-9261-7CC9777CE2CD}" srcId="{50B87987-65FA-4E6B-B57A-583BA136D66A}" destId="{F785E411-D5B8-4274-AB04-1A983F2D2B42}" srcOrd="0" destOrd="0" parTransId="{DF69ECE7-D005-4491-8BB1-B1AA997BF615}" sibTransId="{E0F7BD37-2349-44BF-9ADA-E1B44D87FCC2}"/>
    <dgm:cxn modelId="{F9B94A44-68EF-4A87-ACF0-C9F153EF59D2}" type="presParOf" srcId="{D53593DD-FFF2-4BFE-8A47-142AAE24D5BE}" destId="{0882E1D7-2831-4228-9CEB-BEF983FC93AD}" srcOrd="0" destOrd="0" presId="urn:microsoft.com/office/officeart/2009/layout/CircleArrowProcess"/>
    <dgm:cxn modelId="{C9F4B9DF-C6D7-4ADE-96EF-33960C37F01B}" type="presParOf" srcId="{0882E1D7-2831-4228-9CEB-BEF983FC93AD}" destId="{750F6B47-9301-47A5-80D9-0FDF6DDD6B3F}" srcOrd="0" destOrd="0" presId="urn:microsoft.com/office/officeart/2009/layout/CircleArrowProcess"/>
    <dgm:cxn modelId="{0A88C919-CA7B-43AD-A891-37970EBED405}" type="presParOf" srcId="{D53593DD-FFF2-4BFE-8A47-142AAE24D5BE}" destId="{46180797-9520-4D1C-A563-3F749DE8D23C}" srcOrd="1" destOrd="0" presId="urn:microsoft.com/office/officeart/2009/layout/CircleArrowProcess"/>
    <dgm:cxn modelId="{039F8F90-41BF-4079-ABBF-5603D45152A1}" type="presParOf" srcId="{D53593DD-FFF2-4BFE-8A47-142AAE24D5BE}" destId="{99DAA346-CBF4-4BAE-8350-3891900C383B}" srcOrd="2" destOrd="0" presId="urn:microsoft.com/office/officeart/2009/layout/CircleArrowProcess"/>
    <dgm:cxn modelId="{F03DFF28-1350-4E44-8A1F-5D1B60245A63}" type="presParOf" srcId="{99DAA346-CBF4-4BAE-8350-3891900C383B}" destId="{2FBAF577-983D-45CC-85AD-C2A3BDFB36C6}" srcOrd="0" destOrd="0" presId="urn:microsoft.com/office/officeart/2009/layout/CircleArrowProcess"/>
    <dgm:cxn modelId="{A5E5876B-EF2E-4760-8B9E-393D2F9E402B}" type="presParOf" srcId="{D53593DD-FFF2-4BFE-8A47-142AAE24D5BE}" destId="{619E5CD2-5E21-472A-9437-B32B92E5079B}" srcOrd="3" destOrd="0" presId="urn:microsoft.com/office/officeart/2009/layout/CircleArrowProcess"/>
    <dgm:cxn modelId="{0564C1CB-FA61-4322-B3AD-04DE25F0282C}" type="presParOf" srcId="{D53593DD-FFF2-4BFE-8A47-142AAE24D5BE}" destId="{77ACC844-220F-4BBA-834F-5A634F0644F5}" srcOrd="4" destOrd="0" presId="urn:microsoft.com/office/officeart/2009/layout/CircleArrowProcess"/>
    <dgm:cxn modelId="{10E94339-79C9-453C-8211-5769313A8671}" type="presParOf" srcId="{77ACC844-220F-4BBA-834F-5A634F0644F5}" destId="{D376AC58-CAEA-4B9F-B108-F1728D373A7F}" srcOrd="0" destOrd="0" presId="urn:microsoft.com/office/officeart/2009/layout/CircleArrowProcess"/>
    <dgm:cxn modelId="{DDB4877F-B238-424F-9D95-17FD9DBEF5F2}" type="presParOf" srcId="{D53593DD-FFF2-4BFE-8A47-142AAE24D5BE}" destId="{4AB880FF-58F9-4304-9B02-1133C13D183E}" srcOrd="5" destOrd="0" presId="urn:microsoft.com/office/officeart/2009/layout/CircleArrowProcess"/>
    <dgm:cxn modelId="{9BBACFED-CBFA-4346-A9CC-3090B1490137}" type="presParOf" srcId="{D53593DD-FFF2-4BFE-8A47-142AAE24D5BE}" destId="{DDD5FAAB-A8AB-4B86-8E69-EF921BBFFF8E}" srcOrd="6" destOrd="0" presId="urn:microsoft.com/office/officeart/2009/layout/CircleArrowProcess"/>
    <dgm:cxn modelId="{DDBC6DA3-B00F-4A61-9F3F-798556F9A401}" type="presParOf" srcId="{DDD5FAAB-A8AB-4B86-8E69-EF921BBFFF8E}" destId="{DA05BDDA-39FB-425A-8C68-38BD690867D6}" srcOrd="0" destOrd="0" presId="urn:microsoft.com/office/officeart/2009/layout/CircleArrowProcess"/>
    <dgm:cxn modelId="{217409AB-064B-4222-814B-7645E6929740}" type="presParOf" srcId="{D53593DD-FFF2-4BFE-8A47-142AAE24D5BE}" destId="{620BDE3A-D8F6-4855-8464-B2205736443E}" srcOrd="7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4745D59-4DF9-4E7A-9B7A-6F0F5C98EBC3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E17B804-1525-4BB3-92ED-AFA1EC038D2B}">
      <dgm:prSet phldrT="[Text]"/>
      <dgm:spPr/>
      <dgm:t>
        <a:bodyPr/>
        <a:lstStyle/>
        <a:p>
          <a:r>
            <a:rPr lang="en-US" dirty="0"/>
            <a:t>Revenue Growth</a:t>
          </a:r>
        </a:p>
      </dgm:t>
    </dgm:pt>
    <dgm:pt modelId="{43D9AC11-5312-403E-AC80-B0E64837E174}" type="parTrans" cxnId="{7C4E2A63-1353-4589-857D-E64194E7A077}">
      <dgm:prSet/>
      <dgm:spPr/>
      <dgm:t>
        <a:bodyPr/>
        <a:lstStyle/>
        <a:p>
          <a:endParaRPr lang="en-US"/>
        </a:p>
      </dgm:t>
    </dgm:pt>
    <dgm:pt modelId="{48E7F8E9-4542-44BC-8C99-E683E0FAE877}" type="sibTrans" cxnId="{7C4E2A63-1353-4589-857D-E64194E7A077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EDBD88E7-748D-4B66-8294-ACC9ADE7426A}">
      <dgm:prSet phldrT="[Text]"/>
      <dgm:spPr/>
      <dgm:t>
        <a:bodyPr/>
        <a:lstStyle/>
        <a:p>
          <a:r>
            <a:rPr lang="en-US" dirty="0"/>
            <a:t>Margins Expansion</a:t>
          </a:r>
        </a:p>
      </dgm:t>
    </dgm:pt>
    <dgm:pt modelId="{160615F4-8FA2-4ED3-9E93-1522FEDFA03B}" type="parTrans" cxnId="{24BD49F1-5A1E-4E26-A5CD-A533FC1F8195}">
      <dgm:prSet/>
      <dgm:spPr/>
      <dgm:t>
        <a:bodyPr/>
        <a:lstStyle/>
        <a:p>
          <a:endParaRPr lang="en-US"/>
        </a:p>
      </dgm:t>
    </dgm:pt>
    <dgm:pt modelId="{94C32CCF-B60F-41A2-BF95-EB078F167B1C}" type="sibTrans" cxnId="{24BD49F1-5A1E-4E26-A5CD-A533FC1F8195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B3EAA89E-50B6-4EF5-89EF-F3B85DFCC099}">
      <dgm:prSet phldrT="[Text]"/>
      <dgm:spPr/>
      <dgm:t>
        <a:bodyPr/>
        <a:lstStyle/>
        <a:p>
          <a:r>
            <a:rPr lang="en-US" dirty="0"/>
            <a:t>Strategic Investments</a:t>
          </a:r>
        </a:p>
      </dgm:t>
    </dgm:pt>
    <dgm:pt modelId="{2CAB61AA-7843-4F84-A803-2A6471F29155}" type="parTrans" cxnId="{FF7C35AC-029C-43BF-9F96-F65D82C707D4}">
      <dgm:prSet/>
      <dgm:spPr/>
      <dgm:t>
        <a:bodyPr/>
        <a:lstStyle/>
        <a:p>
          <a:endParaRPr lang="en-US"/>
        </a:p>
      </dgm:t>
    </dgm:pt>
    <dgm:pt modelId="{1774BD44-85DB-403D-8AE8-34CA508E35E7}" type="sibTrans" cxnId="{FF7C35AC-029C-43BF-9F96-F65D82C707D4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729D7EAC-FCC6-47DA-A13A-B3FBD985BE1D}">
      <dgm:prSet phldrT="[Text]"/>
      <dgm:spPr/>
      <dgm:t>
        <a:bodyPr/>
        <a:lstStyle/>
        <a:p>
          <a:r>
            <a:rPr lang="en-US" dirty="0"/>
            <a:t>Empowered Teams</a:t>
          </a:r>
        </a:p>
      </dgm:t>
    </dgm:pt>
    <dgm:pt modelId="{38F17A80-323E-451E-B328-A27BBDFF58A0}" type="parTrans" cxnId="{4CAB8109-CCDC-43B0-93B5-CD1A258FA025}">
      <dgm:prSet/>
      <dgm:spPr/>
      <dgm:t>
        <a:bodyPr/>
        <a:lstStyle/>
        <a:p>
          <a:endParaRPr lang="en-US"/>
        </a:p>
      </dgm:t>
    </dgm:pt>
    <dgm:pt modelId="{0AE46F42-5B66-4799-9FDB-615C54BC2C39}" type="sibTrans" cxnId="{4CAB8109-CCDC-43B0-93B5-CD1A258FA025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A7958BC7-6D6B-4AEF-8603-2F506ED023BD}">
      <dgm:prSet phldrT="[Text]"/>
      <dgm:spPr/>
      <dgm:t>
        <a:bodyPr/>
        <a:lstStyle/>
        <a:p>
          <a:r>
            <a:rPr lang="en-US" dirty="0"/>
            <a:t>Sustained Delivery</a:t>
          </a:r>
        </a:p>
      </dgm:t>
    </dgm:pt>
    <dgm:pt modelId="{BECFC9BE-4583-48F7-AD2A-7144316C1549}" type="parTrans" cxnId="{9773C843-C1F9-46C4-B39A-C67EFF676CA8}">
      <dgm:prSet/>
      <dgm:spPr/>
      <dgm:t>
        <a:bodyPr/>
        <a:lstStyle/>
        <a:p>
          <a:endParaRPr lang="en-US"/>
        </a:p>
      </dgm:t>
    </dgm:pt>
    <dgm:pt modelId="{2077170C-9F1D-4846-A215-D0C8C9EF356F}" type="sibTrans" cxnId="{9773C843-C1F9-46C4-B39A-C67EFF676CA8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FFB9D069-BDA2-499C-A8EC-B3CB2DCEC050}" type="pres">
      <dgm:prSet presAssocID="{64745D59-4DF9-4E7A-9B7A-6F0F5C98EBC3}" presName="cycle" presStyleCnt="0">
        <dgm:presLayoutVars>
          <dgm:dir/>
          <dgm:resizeHandles val="exact"/>
        </dgm:presLayoutVars>
      </dgm:prSet>
      <dgm:spPr/>
    </dgm:pt>
    <dgm:pt modelId="{713F181A-C86F-4D4F-90A9-A57546A0B0C1}" type="pres">
      <dgm:prSet presAssocID="{7E17B804-1525-4BB3-92ED-AFA1EC038D2B}" presName="dummy" presStyleCnt="0"/>
      <dgm:spPr/>
    </dgm:pt>
    <dgm:pt modelId="{FDBCA6E9-486E-42E5-A35C-BA3D91266F53}" type="pres">
      <dgm:prSet presAssocID="{7E17B804-1525-4BB3-92ED-AFA1EC038D2B}" presName="node" presStyleLbl="revTx" presStyleIdx="0" presStyleCnt="5">
        <dgm:presLayoutVars>
          <dgm:bulletEnabled val="1"/>
        </dgm:presLayoutVars>
      </dgm:prSet>
      <dgm:spPr/>
    </dgm:pt>
    <dgm:pt modelId="{33FFEFE8-53FB-4429-B0B3-760FC43F1CFF}" type="pres">
      <dgm:prSet presAssocID="{48E7F8E9-4542-44BC-8C99-E683E0FAE877}" presName="sibTrans" presStyleLbl="node1" presStyleIdx="0" presStyleCnt="5"/>
      <dgm:spPr/>
    </dgm:pt>
    <dgm:pt modelId="{FDA2821D-3C0A-41FA-8A67-C5401F6D0B98}" type="pres">
      <dgm:prSet presAssocID="{EDBD88E7-748D-4B66-8294-ACC9ADE7426A}" presName="dummy" presStyleCnt="0"/>
      <dgm:spPr/>
    </dgm:pt>
    <dgm:pt modelId="{4717EEEB-A8FA-4D9E-B526-B13120E5CDA7}" type="pres">
      <dgm:prSet presAssocID="{EDBD88E7-748D-4B66-8294-ACC9ADE7426A}" presName="node" presStyleLbl="revTx" presStyleIdx="1" presStyleCnt="5">
        <dgm:presLayoutVars>
          <dgm:bulletEnabled val="1"/>
        </dgm:presLayoutVars>
      </dgm:prSet>
      <dgm:spPr/>
    </dgm:pt>
    <dgm:pt modelId="{6332E083-FA6E-4518-972A-C02D74E5400E}" type="pres">
      <dgm:prSet presAssocID="{94C32CCF-B60F-41A2-BF95-EB078F167B1C}" presName="sibTrans" presStyleLbl="node1" presStyleIdx="1" presStyleCnt="5"/>
      <dgm:spPr/>
    </dgm:pt>
    <dgm:pt modelId="{222DB706-CDB0-4A0E-97E9-BAE215AA00B9}" type="pres">
      <dgm:prSet presAssocID="{B3EAA89E-50B6-4EF5-89EF-F3B85DFCC099}" presName="dummy" presStyleCnt="0"/>
      <dgm:spPr/>
    </dgm:pt>
    <dgm:pt modelId="{926A9787-6355-4240-B9D2-18FBDCB82B39}" type="pres">
      <dgm:prSet presAssocID="{B3EAA89E-50B6-4EF5-89EF-F3B85DFCC099}" presName="node" presStyleLbl="revTx" presStyleIdx="2" presStyleCnt="5">
        <dgm:presLayoutVars>
          <dgm:bulletEnabled val="1"/>
        </dgm:presLayoutVars>
      </dgm:prSet>
      <dgm:spPr/>
    </dgm:pt>
    <dgm:pt modelId="{7C7E58FB-9FAF-4F31-BF3D-BFE319798A79}" type="pres">
      <dgm:prSet presAssocID="{1774BD44-85DB-403D-8AE8-34CA508E35E7}" presName="sibTrans" presStyleLbl="node1" presStyleIdx="2" presStyleCnt="5"/>
      <dgm:spPr/>
    </dgm:pt>
    <dgm:pt modelId="{9AC76C38-7267-4475-80C2-A357BC2E809A}" type="pres">
      <dgm:prSet presAssocID="{729D7EAC-FCC6-47DA-A13A-B3FBD985BE1D}" presName="dummy" presStyleCnt="0"/>
      <dgm:spPr/>
    </dgm:pt>
    <dgm:pt modelId="{70C3A651-2EF3-4D76-A3D1-7DCE75AF0729}" type="pres">
      <dgm:prSet presAssocID="{729D7EAC-FCC6-47DA-A13A-B3FBD985BE1D}" presName="node" presStyleLbl="revTx" presStyleIdx="3" presStyleCnt="5">
        <dgm:presLayoutVars>
          <dgm:bulletEnabled val="1"/>
        </dgm:presLayoutVars>
      </dgm:prSet>
      <dgm:spPr/>
    </dgm:pt>
    <dgm:pt modelId="{EDF4EFB9-B083-4402-9660-55FF773E993C}" type="pres">
      <dgm:prSet presAssocID="{0AE46F42-5B66-4799-9FDB-615C54BC2C39}" presName="sibTrans" presStyleLbl="node1" presStyleIdx="3" presStyleCnt="5"/>
      <dgm:spPr/>
    </dgm:pt>
    <dgm:pt modelId="{AFEC87F9-44A7-4C29-905A-9DD10D165E67}" type="pres">
      <dgm:prSet presAssocID="{A7958BC7-6D6B-4AEF-8603-2F506ED023BD}" presName="dummy" presStyleCnt="0"/>
      <dgm:spPr/>
    </dgm:pt>
    <dgm:pt modelId="{18980737-9243-439B-983A-D20900874539}" type="pres">
      <dgm:prSet presAssocID="{A7958BC7-6D6B-4AEF-8603-2F506ED023BD}" presName="node" presStyleLbl="revTx" presStyleIdx="4" presStyleCnt="5">
        <dgm:presLayoutVars>
          <dgm:bulletEnabled val="1"/>
        </dgm:presLayoutVars>
      </dgm:prSet>
      <dgm:spPr/>
    </dgm:pt>
    <dgm:pt modelId="{D750A6BD-285B-4484-B812-00FF05D8C67B}" type="pres">
      <dgm:prSet presAssocID="{2077170C-9F1D-4846-A215-D0C8C9EF356F}" presName="sibTrans" presStyleLbl="node1" presStyleIdx="4" presStyleCnt="5"/>
      <dgm:spPr/>
    </dgm:pt>
  </dgm:ptLst>
  <dgm:cxnLst>
    <dgm:cxn modelId="{4CAB8109-CCDC-43B0-93B5-CD1A258FA025}" srcId="{64745D59-4DF9-4E7A-9B7A-6F0F5C98EBC3}" destId="{729D7EAC-FCC6-47DA-A13A-B3FBD985BE1D}" srcOrd="3" destOrd="0" parTransId="{38F17A80-323E-451E-B328-A27BBDFF58A0}" sibTransId="{0AE46F42-5B66-4799-9FDB-615C54BC2C39}"/>
    <dgm:cxn modelId="{5050ED25-DBAF-46E9-9F2F-F475C3EA5EFF}" type="presOf" srcId="{729D7EAC-FCC6-47DA-A13A-B3FBD985BE1D}" destId="{70C3A651-2EF3-4D76-A3D1-7DCE75AF0729}" srcOrd="0" destOrd="0" presId="urn:microsoft.com/office/officeart/2005/8/layout/cycle1"/>
    <dgm:cxn modelId="{7C4E2A63-1353-4589-857D-E64194E7A077}" srcId="{64745D59-4DF9-4E7A-9B7A-6F0F5C98EBC3}" destId="{7E17B804-1525-4BB3-92ED-AFA1EC038D2B}" srcOrd="0" destOrd="0" parTransId="{43D9AC11-5312-403E-AC80-B0E64837E174}" sibTransId="{48E7F8E9-4542-44BC-8C99-E683E0FAE877}"/>
    <dgm:cxn modelId="{9773C843-C1F9-46C4-B39A-C67EFF676CA8}" srcId="{64745D59-4DF9-4E7A-9B7A-6F0F5C98EBC3}" destId="{A7958BC7-6D6B-4AEF-8603-2F506ED023BD}" srcOrd="4" destOrd="0" parTransId="{BECFC9BE-4583-48F7-AD2A-7144316C1549}" sibTransId="{2077170C-9F1D-4846-A215-D0C8C9EF356F}"/>
    <dgm:cxn modelId="{F52C284B-7FA3-4F60-84FB-63AD2E01D743}" type="presOf" srcId="{B3EAA89E-50B6-4EF5-89EF-F3B85DFCC099}" destId="{926A9787-6355-4240-B9D2-18FBDCB82B39}" srcOrd="0" destOrd="0" presId="urn:microsoft.com/office/officeart/2005/8/layout/cycle1"/>
    <dgm:cxn modelId="{9A63F877-7C9F-4CC6-AAF5-68C63E9C6338}" type="presOf" srcId="{64745D59-4DF9-4E7A-9B7A-6F0F5C98EBC3}" destId="{FFB9D069-BDA2-499C-A8EC-B3CB2DCEC050}" srcOrd="0" destOrd="0" presId="urn:microsoft.com/office/officeart/2005/8/layout/cycle1"/>
    <dgm:cxn modelId="{8CFF715A-70E4-4457-ACB6-C2DF19ED8F20}" type="presOf" srcId="{A7958BC7-6D6B-4AEF-8603-2F506ED023BD}" destId="{18980737-9243-439B-983A-D20900874539}" srcOrd="0" destOrd="0" presId="urn:microsoft.com/office/officeart/2005/8/layout/cycle1"/>
    <dgm:cxn modelId="{377E3A86-B8BE-42B2-8F59-37A6322621A5}" type="presOf" srcId="{2077170C-9F1D-4846-A215-D0C8C9EF356F}" destId="{D750A6BD-285B-4484-B812-00FF05D8C67B}" srcOrd="0" destOrd="0" presId="urn:microsoft.com/office/officeart/2005/8/layout/cycle1"/>
    <dgm:cxn modelId="{10C89286-0EA6-4436-8AB3-24880D3E493A}" type="presOf" srcId="{1774BD44-85DB-403D-8AE8-34CA508E35E7}" destId="{7C7E58FB-9FAF-4F31-BF3D-BFE319798A79}" srcOrd="0" destOrd="0" presId="urn:microsoft.com/office/officeart/2005/8/layout/cycle1"/>
    <dgm:cxn modelId="{5C723E90-979D-416C-8BA6-9B1BDAC7FA36}" type="presOf" srcId="{48E7F8E9-4542-44BC-8C99-E683E0FAE877}" destId="{33FFEFE8-53FB-4429-B0B3-760FC43F1CFF}" srcOrd="0" destOrd="0" presId="urn:microsoft.com/office/officeart/2005/8/layout/cycle1"/>
    <dgm:cxn modelId="{A8C194A8-5A0E-4CAB-ACC2-D2EF7DCDA396}" type="presOf" srcId="{7E17B804-1525-4BB3-92ED-AFA1EC038D2B}" destId="{FDBCA6E9-486E-42E5-A35C-BA3D91266F53}" srcOrd="0" destOrd="0" presId="urn:microsoft.com/office/officeart/2005/8/layout/cycle1"/>
    <dgm:cxn modelId="{FF7C35AC-029C-43BF-9F96-F65D82C707D4}" srcId="{64745D59-4DF9-4E7A-9B7A-6F0F5C98EBC3}" destId="{B3EAA89E-50B6-4EF5-89EF-F3B85DFCC099}" srcOrd="2" destOrd="0" parTransId="{2CAB61AA-7843-4F84-A803-2A6471F29155}" sibTransId="{1774BD44-85DB-403D-8AE8-34CA508E35E7}"/>
    <dgm:cxn modelId="{7FE028B9-33B7-4056-865E-969771C3EA5E}" type="presOf" srcId="{0AE46F42-5B66-4799-9FDB-615C54BC2C39}" destId="{EDF4EFB9-B083-4402-9660-55FF773E993C}" srcOrd="0" destOrd="0" presId="urn:microsoft.com/office/officeart/2005/8/layout/cycle1"/>
    <dgm:cxn modelId="{408A4AC3-A219-40B6-8D93-EF5B63C93EEE}" type="presOf" srcId="{94C32CCF-B60F-41A2-BF95-EB078F167B1C}" destId="{6332E083-FA6E-4518-972A-C02D74E5400E}" srcOrd="0" destOrd="0" presId="urn:microsoft.com/office/officeart/2005/8/layout/cycle1"/>
    <dgm:cxn modelId="{6A30D7C3-7E1F-4AD0-AFF6-FA2F128B7AC0}" type="presOf" srcId="{EDBD88E7-748D-4B66-8294-ACC9ADE7426A}" destId="{4717EEEB-A8FA-4D9E-B526-B13120E5CDA7}" srcOrd="0" destOrd="0" presId="urn:microsoft.com/office/officeart/2005/8/layout/cycle1"/>
    <dgm:cxn modelId="{24BD49F1-5A1E-4E26-A5CD-A533FC1F8195}" srcId="{64745D59-4DF9-4E7A-9B7A-6F0F5C98EBC3}" destId="{EDBD88E7-748D-4B66-8294-ACC9ADE7426A}" srcOrd="1" destOrd="0" parTransId="{160615F4-8FA2-4ED3-9E93-1522FEDFA03B}" sibTransId="{94C32CCF-B60F-41A2-BF95-EB078F167B1C}"/>
    <dgm:cxn modelId="{AE87E4F6-3B41-4589-8E9E-9A7B8B5694F5}" type="presParOf" srcId="{FFB9D069-BDA2-499C-A8EC-B3CB2DCEC050}" destId="{713F181A-C86F-4D4F-90A9-A57546A0B0C1}" srcOrd="0" destOrd="0" presId="urn:microsoft.com/office/officeart/2005/8/layout/cycle1"/>
    <dgm:cxn modelId="{517C68D8-CC70-443D-8E1A-0D36A630BA25}" type="presParOf" srcId="{FFB9D069-BDA2-499C-A8EC-B3CB2DCEC050}" destId="{FDBCA6E9-486E-42E5-A35C-BA3D91266F53}" srcOrd="1" destOrd="0" presId="urn:microsoft.com/office/officeart/2005/8/layout/cycle1"/>
    <dgm:cxn modelId="{6EE3E009-005B-4C9D-90A5-D9071718552F}" type="presParOf" srcId="{FFB9D069-BDA2-499C-A8EC-B3CB2DCEC050}" destId="{33FFEFE8-53FB-4429-B0B3-760FC43F1CFF}" srcOrd="2" destOrd="0" presId="urn:microsoft.com/office/officeart/2005/8/layout/cycle1"/>
    <dgm:cxn modelId="{62E23D30-1251-4DAD-A316-39875AAB53E4}" type="presParOf" srcId="{FFB9D069-BDA2-499C-A8EC-B3CB2DCEC050}" destId="{FDA2821D-3C0A-41FA-8A67-C5401F6D0B98}" srcOrd="3" destOrd="0" presId="urn:microsoft.com/office/officeart/2005/8/layout/cycle1"/>
    <dgm:cxn modelId="{235C7207-8CC0-45D6-8A1B-C143967A71D8}" type="presParOf" srcId="{FFB9D069-BDA2-499C-A8EC-B3CB2DCEC050}" destId="{4717EEEB-A8FA-4D9E-B526-B13120E5CDA7}" srcOrd="4" destOrd="0" presId="urn:microsoft.com/office/officeart/2005/8/layout/cycle1"/>
    <dgm:cxn modelId="{7FB9549E-8D75-4689-8ECB-006C56C3EA91}" type="presParOf" srcId="{FFB9D069-BDA2-499C-A8EC-B3CB2DCEC050}" destId="{6332E083-FA6E-4518-972A-C02D74E5400E}" srcOrd="5" destOrd="0" presId="urn:microsoft.com/office/officeart/2005/8/layout/cycle1"/>
    <dgm:cxn modelId="{6E905B03-8815-47B2-94F1-91BFBD803E57}" type="presParOf" srcId="{FFB9D069-BDA2-499C-A8EC-B3CB2DCEC050}" destId="{222DB706-CDB0-4A0E-97E9-BAE215AA00B9}" srcOrd="6" destOrd="0" presId="urn:microsoft.com/office/officeart/2005/8/layout/cycle1"/>
    <dgm:cxn modelId="{4C783907-2A80-4762-AC28-7B97EFF9CD1F}" type="presParOf" srcId="{FFB9D069-BDA2-499C-A8EC-B3CB2DCEC050}" destId="{926A9787-6355-4240-B9D2-18FBDCB82B39}" srcOrd="7" destOrd="0" presId="urn:microsoft.com/office/officeart/2005/8/layout/cycle1"/>
    <dgm:cxn modelId="{821306C0-9208-489A-9389-1C763021E997}" type="presParOf" srcId="{FFB9D069-BDA2-499C-A8EC-B3CB2DCEC050}" destId="{7C7E58FB-9FAF-4F31-BF3D-BFE319798A79}" srcOrd="8" destOrd="0" presId="urn:microsoft.com/office/officeart/2005/8/layout/cycle1"/>
    <dgm:cxn modelId="{16A9CF77-4FF6-431A-8B4C-1E6F2B99331D}" type="presParOf" srcId="{FFB9D069-BDA2-499C-A8EC-B3CB2DCEC050}" destId="{9AC76C38-7267-4475-80C2-A357BC2E809A}" srcOrd="9" destOrd="0" presId="urn:microsoft.com/office/officeart/2005/8/layout/cycle1"/>
    <dgm:cxn modelId="{ECA05100-1A1A-413F-9A32-73E051477DC0}" type="presParOf" srcId="{FFB9D069-BDA2-499C-A8EC-B3CB2DCEC050}" destId="{70C3A651-2EF3-4D76-A3D1-7DCE75AF0729}" srcOrd="10" destOrd="0" presId="urn:microsoft.com/office/officeart/2005/8/layout/cycle1"/>
    <dgm:cxn modelId="{5B4BBD95-F7B6-4F2D-AAEC-C4D49A9C9BB1}" type="presParOf" srcId="{FFB9D069-BDA2-499C-A8EC-B3CB2DCEC050}" destId="{EDF4EFB9-B083-4402-9660-55FF773E993C}" srcOrd="11" destOrd="0" presId="urn:microsoft.com/office/officeart/2005/8/layout/cycle1"/>
    <dgm:cxn modelId="{7CE90347-BFC7-4E06-9582-AC577403E07D}" type="presParOf" srcId="{FFB9D069-BDA2-499C-A8EC-B3CB2DCEC050}" destId="{AFEC87F9-44A7-4C29-905A-9DD10D165E67}" srcOrd="12" destOrd="0" presId="urn:microsoft.com/office/officeart/2005/8/layout/cycle1"/>
    <dgm:cxn modelId="{4945F5B6-6275-49E4-BB2A-8856AC371228}" type="presParOf" srcId="{FFB9D069-BDA2-499C-A8EC-B3CB2DCEC050}" destId="{18980737-9243-439B-983A-D20900874539}" srcOrd="13" destOrd="0" presId="urn:microsoft.com/office/officeart/2005/8/layout/cycle1"/>
    <dgm:cxn modelId="{E6F78A8A-6BE9-46B0-A4FC-C1B8FB3F7971}" type="presParOf" srcId="{FFB9D069-BDA2-499C-A8EC-B3CB2DCEC050}" destId="{D750A6BD-285B-4484-B812-00FF05D8C67B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BCA6E9-486E-42E5-A35C-BA3D91266F53}">
      <dsp:nvSpPr>
        <dsp:cNvPr id="0" name=""/>
        <dsp:cNvSpPr/>
      </dsp:nvSpPr>
      <dsp:spPr>
        <a:xfrm>
          <a:off x="2594104" y="693888"/>
          <a:ext cx="1011529" cy="1011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Revenue Stagnates</a:t>
          </a:r>
        </a:p>
      </dsp:txBody>
      <dsp:txXfrm>
        <a:off x="2594104" y="693888"/>
        <a:ext cx="1011529" cy="1011529"/>
      </dsp:txXfrm>
    </dsp:sp>
    <dsp:sp modelId="{33FFEFE8-53FB-4429-B0B3-760FC43F1CFF}">
      <dsp:nvSpPr>
        <dsp:cNvPr id="0" name=""/>
        <dsp:cNvSpPr/>
      </dsp:nvSpPr>
      <dsp:spPr>
        <a:xfrm>
          <a:off x="211128" y="664204"/>
          <a:ext cx="3796913" cy="3796913"/>
        </a:xfrm>
        <a:prstGeom prst="circularArrow">
          <a:avLst>
            <a:gd name="adj1" fmla="val 5195"/>
            <a:gd name="adj2" fmla="val 335535"/>
            <a:gd name="adj3" fmla="val 21294783"/>
            <a:gd name="adj4" fmla="val 19764888"/>
            <a:gd name="adj5" fmla="val 6061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17EEEB-A8FA-4D9E-B526-B13120E5CDA7}">
      <dsp:nvSpPr>
        <dsp:cNvPr id="0" name=""/>
        <dsp:cNvSpPr/>
      </dsp:nvSpPr>
      <dsp:spPr>
        <a:xfrm>
          <a:off x="3206133" y="2577519"/>
          <a:ext cx="1011529" cy="1011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Margins Erode</a:t>
          </a:r>
        </a:p>
      </dsp:txBody>
      <dsp:txXfrm>
        <a:off x="3206133" y="2577519"/>
        <a:ext cx="1011529" cy="1011529"/>
      </dsp:txXfrm>
    </dsp:sp>
    <dsp:sp modelId="{6332E083-FA6E-4518-972A-C02D74E5400E}">
      <dsp:nvSpPr>
        <dsp:cNvPr id="0" name=""/>
        <dsp:cNvSpPr/>
      </dsp:nvSpPr>
      <dsp:spPr>
        <a:xfrm>
          <a:off x="211128" y="664204"/>
          <a:ext cx="3796913" cy="3796913"/>
        </a:xfrm>
        <a:prstGeom prst="circularArrow">
          <a:avLst>
            <a:gd name="adj1" fmla="val 5195"/>
            <a:gd name="adj2" fmla="val 335535"/>
            <a:gd name="adj3" fmla="val 4016296"/>
            <a:gd name="adj4" fmla="val 2251966"/>
            <a:gd name="adj5" fmla="val 6061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6A9787-6355-4240-B9D2-18FBDCB82B39}">
      <dsp:nvSpPr>
        <dsp:cNvPr id="0" name=""/>
        <dsp:cNvSpPr/>
      </dsp:nvSpPr>
      <dsp:spPr>
        <a:xfrm>
          <a:off x="1603820" y="3741668"/>
          <a:ext cx="1011529" cy="1011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Cost Cutting</a:t>
          </a:r>
        </a:p>
      </dsp:txBody>
      <dsp:txXfrm>
        <a:off x="1603820" y="3741668"/>
        <a:ext cx="1011529" cy="1011529"/>
      </dsp:txXfrm>
    </dsp:sp>
    <dsp:sp modelId="{7C7E58FB-9FAF-4F31-BF3D-BFE319798A79}">
      <dsp:nvSpPr>
        <dsp:cNvPr id="0" name=""/>
        <dsp:cNvSpPr/>
      </dsp:nvSpPr>
      <dsp:spPr>
        <a:xfrm>
          <a:off x="211128" y="664204"/>
          <a:ext cx="3796913" cy="3796913"/>
        </a:xfrm>
        <a:prstGeom prst="circularArrow">
          <a:avLst>
            <a:gd name="adj1" fmla="val 5195"/>
            <a:gd name="adj2" fmla="val 335535"/>
            <a:gd name="adj3" fmla="val 8212500"/>
            <a:gd name="adj4" fmla="val 6448170"/>
            <a:gd name="adj5" fmla="val 6061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C3A651-2EF3-4D76-A3D1-7DCE75AF0729}">
      <dsp:nvSpPr>
        <dsp:cNvPr id="0" name=""/>
        <dsp:cNvSpPr/>
      </dsp:nvSpPr>
      <dsp:spPr>
        <a:xfrm>
          <a:off x="1507" y="2577519"/>
          <a:ext cx="1011529" cy="1011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Overwork</a:t>
          </a:r>
        </a:p>
      </dsp:txBody>
      <dsp:txXfrm>
        <a:off x="1507" y="2577519"/>
        <a:ext cx="1011529" cy="1011529"/>
      </dsp:txXfrm>
    </dsp:sp>
    <dsp:sp modelId="{EDF4EFB9-B083-4402-9660-55FF773E993C}">
      <dsp:nvSpPr>
        <dsp:cNvPr id="0" name=""/>
        <dsp:cNvSpPr/>
      </dsp:nvSpPr>
      <dsp:spPr>
        <a:xfrm>
          <a:off x="211128" y="664204"/>
          <a:ext cx="3796913" cy="3796913"/>
        </a:xfrm>
        <a:prstGeom prst="circularArrow">
          <a:avLst>
            <a:gd name="adj1" fmla="val 5195"/>
            <a:gd name="adj2" fmla="val 335535"/>
            <a:gd name="adj3" fmla="val 12299577"/>
            <a:gd name="adj4" fmla="val 10769682"/>
            <a:gd name="adj5" fmla="val 6061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980737-9243-439B-983A-D20900874539}">
      <dsp:nvSpPr>
        <dsp:cNvPr id="0" name=""/>
        <dsp:cNvSpPr/>
      </dsp:nvSpPr>
      <dsp:spPr>
        <a:xfrm>
          <a:off x="613536" y="693888"/>
          <a:ext cx="1011529" cy="1011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Defensive Strategies</a:t>
          </a:r>
        </a:p>
      </dsp:txBody>
      <dsp:txXfrm>
        <a:off x="613536" y="693888"/>
        <a:ext cx="1011529" cy="1011529"/>
      </dsp:txXfrm>
    </dsp:sp>
    <dsp:sp modelId="{D750A6BD-285B-4484-B812-00FF05D8C67B}">
      <dsp:nvSpPr>
        <dsp:cNvPr id="0" name=""/>
        <dsp:cNvSpPr/>
      </dsp:nvSpPr>
      <dsp:spPr>
        <a:xfrm>
          <a:off x="211128" y="664204"/>
          <a:ext cx="3796913" cy="3796913"/>
        </a:xfrm>
        <a:prstGeom prst="circularArrow">
          <a:avLst>
            <a:gd name="adj1" fmla="val 5195"/>
            <a:gd name="adj2" fmla="val 335535"/>
            <a:gd name="adj3" fmla="val 16867279"/>
            <a:gd name="adj4" fmla="val 15197186"/>
            <a:gd name="adj5" fmla="val 6061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0F6B47-9301-47A5-80D9-0FDF6DDD6B3F}">
      <dsp:nvSpPr>
        <dsp:cNvPr id="0" name=""/>
        <dsp:cNvSpPr/>
      </dsp:nvSpPr>
      <dsp:spPr>
        <a:xfrm>
          <a:off x="1161523" y="330314"/>
          <a:ext cx="2013685" cy="2013889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180797-9520-4D1C-A563-3F749DE8D23C}">
      <dsp:nvSpPr>
        <dsp:cNvPr id="0" name=""/>
        <dsp:cNvSpPr/>
      </dsp:nvSpPr>
      <dsp:spPr>
        <a:xfrm>
          <a:off x="1606113" y="1059287"/>
          <a:ext cx="1123750" cy="561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1. Increased Deploy Frequency</a:t>
          </a:r>
        </a:p>
      </dsp:txBody>
      <dsp:txXfrm>
        <a:off x="1606113" y="1059287"/>
        <a:ext cx="1123750" cy="561817"/>
      </dsp:txXfrm>
    </dsp:sp>
    <dsp:sp modelId="{2FBAF577-983D-45CC-85AD-C2A3BDFB36C6}">
      <dsp:nvSpPr>
        <dsp:cNvPr id="0" name=""/>
        <dsp:cNvSpPr/>
      </dsp:nvSpPr>
      <dsp:spPr>
        <a:xfrm>
          <a:off x="602103" y="1487593"/>
          <a:ext cx="2013685" cy="2013889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9E5CD2-5E21-472A-9437-B32B92E5079B}">
      <dsp:nvSpPr>
        <dsp:cNvPr id="0" name=""/>
        <dsp:cNvSpPr/>
      </dsp:nvSpPr>
      <dsp:spPr>
        <a:xfrm>
          <a:off x="1044426" y="2218703"/>
          <a:ext cx="1123750" cy="561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2. Lower Change Fail Rate </a:t>
          </a:r>
        </a:p>
      </dsp:txBody>
      <dsp:txXfrm>
        <a:off x="1044426" y="2218703"/>
        <a:ext cx="1123750" cy="561817"/>
      </dsp:txXfrm>
    </dsp:sp>
    <dsp:sp modelId="{D376AC58-CAEA-4B9F-B108-F1728D373A7F}">
      <dsp:nvSpPr>
        <dsp:cNvPr id="0" name=""/>
        <dsp:cNvSpPr/>
      </dsp:nvSpPr>
      <dsp:spPr>
        <a:xfrm>
          <a:off x="1161523" y="2649144"/>
          <a:ext cx="2013685" cy="2013889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B880FF-58F9-4304-9B02-1133C13D183E}">
      <dsp:nvSpPr>
        <dsp:cNvPr id="0" name=""/>
        <dsp:cNvSpPr/>
      </dsp:nvSpPr>
      <dsp:spPr>
        <a:xfrm>
          <a:off x="1606113" y="3378118"/>
          <a:ext cx="1123750" cy="561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3. Faster MTTR</a:t>
          </a:r>
        </a:p>
      </dsp:txBody>
      <dsp:txXfrm>
        <a:off x="1606113" y="3378118"/>
        <a:ext cx="1123750" cy="561817"/>
      </dsp:txXfrm>
    </dsp:sp>
    <dsp:sp modelId="{DA05BDDA-39FB-425A-8C68-38BD690867D6}">
      <dsp:nvSpPr>
        <dsp:cNvPr id="0" name=""/>
        <dsp:cNvSpPr/>
      </dsp:nvSpPr>
      <dsp:spPr>
        <a:xfrm>
          <a:off x="745641" y="3939935"/>
          <a:ext cx="1730008" cy="1730845"/>
        </a:xfrm>
        <a:prstGeom prst="blockArc">
          <a:avLst>
            <a:gd name="adj1" fmla="val 0"/>
            <a:gd name="adj2" fmla="val 189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0BDE3A-D8F6-4855-8464-B2205736443E}">
      <dsp:nvSpPr>
        <dsp:cNvPr id="0" name=""/>
        <dsp:cNvSpPr/>
      </dsp:nvSpPr>
      <dsp:spPr>
        <a:xfrm>
          <a:off x="1044426" y="4537533"/>
          <a:ext cx="1123750" cy="561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4. Shorter Lead Times</a:t>
          </a:r>
        </a:p>
      </dsp:txBody>
      <dsp:txXfrm>
        <a:off x="1044426" y="4537533"/>
        <a:ext cx="1123750" cy="5618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BCA6E9-486E-42E5-A35C-BA3D91266F53}">
      <dsp:nvSpPr>
        <dsp:cNvPr id="0" name=""/>
        <dsp:cNvSpPr/>
      </dsp:nvSpPr>
      <dsp:spPr>
        <a:xfrm>
          <a:off x="2594104" y="693888"/>
          <a:ext cx="1011529" cy="1011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Revenue Growth</a:t>
          </a:r>
        </a:p>
      </dsp:txBody>
      <dsp:txXfrm>
        <a:off x="2594104" y="693888"/>
        <a:ext cx="1011529" cy="1011529"/>
      </dsp:txXfrm>
    </dsp:sp>
    <dsp:sp modelId="{33FFEFE8-53FB-4429-B0B3-760FC43F1CFF}">
      <dsp:nvSpPr>
        <dsp:cNvPr id="0" name=""/>
        <dsp:cNvSpPr/>
      </dsp:nvSpPr>
      <dsp:spPr>
        <a:xfrm>
          <a:off x="211128" y="664204"/>
          <a:ext cx="3796913" cy="3796913"/>
        </a:xfrm>
        <a:prstGeom prst="circularArrow">
          <a:avLst>
            <a:gd name="adj1" fmla="val 5195"/>
            <a:gd name="adj2" fmla="val 335535"/>
            <a:gd name="adj3" fmla="val 21294783"/>
            <a:gd name="adj4" fmla="val 19764888"/>
            <a:gd name="adj5" fmla="val 6061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17EEEB-A8FA-4D9E-B526-B13120E5CDA7}">
      <dsp:nvSpPr>
        <dsp:cNvPr id="0" name=""/>
        <dsp:cNvSpPr/>
      </dsp:nvSpPr>
      <dsp:spPr>
        <a:xfrm>
          <a:off x="3206133" y="2577519"/>
          <a:ext cx="1011529" cy="1011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Margins Expansion</a:t>
          </a:r>
        </a:p>
      </dsp:txBody>
      <dsp:txXfrm>
        <a:off x="3206133" y="2577519"/>
        <a:ext cx="1011529" cy="1011529"/>
      </dsp:txXfrm>
    </dsp:sp>
    <dsp:sp modelId="{6332E083-FA6E-4518-972A-C02D74E5400E}">
      <dsp:nvSpPr>
        <dsp:cNvPr id="0" name=""/>
        <dsp:cNvSpPr/>
      </dsp:nvSpPr>
      <dsp:spPr>
        <a:xfrm>
          <a:off x="211128" y="664204"/>
          <a:ext cx="3796913" cy="3796913"/>
        </a:xfrm>
        <a:prstGeom prst="circularArrow">
          <a:avLst>
            <a:gd name="adj1" fmla="val 5195"/>
            <a:gd name="adj2" fmla="val 335535"/>
            <a:gd name="adj3" fmla="val 4016296"/>
            <a:gd name="adj4" fmla="val 2251966"/>
            <a:gd name="adj5" fmla="val 6061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6A9787-6355-4240-B9D2-18FBDCB82B39}">
      <dsp:nvSpPr>
        <dsp:cNvPr id="0" name=""/>
        <dsp:cNvSpPr/>
      </dsp:nvSpPr>
      <dsp:spPr>
        <a:xfrm>
          <a:off x="1603820" y="3741668"/>
          <a:ext cx="1011529" cy="1011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Strategic Investments</a:t>
          </a:r>
        </a:p>
      </dsp:txBody>
      <dsp:txXfrm>
        <a:off x="1603820" y="3741668"/>
        <a:ext cx="1011529" cy="1011529"/>
      </dsp:txXfrm>
    </dsp:sp>
    <dsp:sp modelId="{7C7E58FB-9FAF-4F31-BF3D-BFE319798A79}">
      <dsp:nvSpPr>
        <dsp:cNvPr id="0" name=""/>
        <dsp:cNvSpPr/>
      </dsp:nvSpPr>
      <dsp:spPr>
        <a:xfrm>
          <a:off x="211128" y="664204"/>
          <a:ext cx="3796913" cy="3796913"/>
        </a:xfrm>
        <a:prstGeom prst="circularArrow">
          <a:avLst>
            <a:gd name="adj1" fmla="val 5195"/>
            <a:gd name="adj2" fmla="val 335535"/>
            <a:gd name="adj3" fmla="val 8212500"/>
            <a:gd name="adj4" fmla="val 6448170"/>
            <a:gd name="adj5" fmla="val 6061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C3A651-2EF3-4D76-A3D1-7DCE75AF0729}">
      <dsp:nvSpPr>
        <dsp:cNvPr id="0" name=""/>
        <dsp:cNvSpPr/>
      </dsp:nvSpPr>
      <dsp:spPr>
        <a:xfrm>
          <a:off x="1507" y="2577519"/>
          <a:ext cx="1011529" cy="1011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Empowered Teams</a:t>
          </a:r>
        </a:p>
      </dsp:txBody>
      <dsp:txXfrm>
        <a:off x="1507" y="2577519"/>
        <a:ext cx="1011529" cy="1011529"/>
      </dsp:txXfrm>
    </dsp:sp>
    <dsp:sp modelId="{EDF4EFB9-B083-4402-9660-55FF773E993C}">
      <dsp:nvSpPr>
        <dsp:cNvPr id="0" name=""/>
        <dsp:cNvSpPr/>
      </dsp:nvSpPr>
      <dsp:spPr>
        <a:xfrm>
          <a:off x="211128" y="664204"/>
          <a:ext cx="3796913" cy="3796913"/>
        </a:xfrm>
        <a:prstGeom prst="circularArrow">
          <a:avLst>
            <a:gd name="adj1" fmla="val 5195"/>
            <a:gd name="adj2" fmla="val 335535"/>
            <a:gd name="adj3" fmla="val 12299577"/>
            <a:gd name="adj4" fmla="val 10769682"/>
            <a:gd name="adj5" fmla="val 6061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980737-9243-439B-983A-D20900874539}">
      <dsp:nvSpPr>
        <dsp:cNvPr id="0" name=""/>
        <dsp:cNvSpPr/>
      </dsp:nvSpPr>
      <dsp:spPr>
        <a:xfrm>
          <a:off x="613536" y="693888"/>
          <a:ext cx="1011529" cy="10115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Sustained Delivery</a:t>
          </a:r>
        </a:p>
      </dsp:txBody>
      <dsp:txXfrm>
        <a:off x="613536" y="693888"/>
        <a:ext cx="1011529" cy="1011529"/>
      </dsp:txXfrm>
    </dsp:sp>
    <dsp:sp modelId="{D750A6BD-285B-4484-B812-00FF05D8C67B}">
      <dsp:nvSpPr>
        <dsp:cNvPr id="0" name=""/>
        <dsp:cNvSpPr/>
      </dsp:nvSpPr>
      <dsp:spPr>
        <a:xfrm>
          <a:off x="211128" y="664204"/>
          <a:ext cx="3796913" cy="3796913"/>
        </a:xfrm>
        <a:prstGeom prst="circularArrow">
          <a:avLst>
            <a:gd name="adj1" fmla="val 5195"/>
            <a:gd name="adj2" fmla="val 335535"/>
            <a:gd name="adj3" fmla="val 16867279"/>
            <a:gd name="adj4" fmla="val 15197186"/>
            <a:gd name="adj5" fmla="val 6061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CC8518-2EEF-4895-ACE5-548E6F4E8E2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865274-E078-469A-90B1-D0B6D5A0A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9465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png>
</file>

<file path=ppt/media/image20.jpg>
</file>

<file path=ppt/media/image21.jpeg>
</file>

<file path=ppt/media/image22.jpeg>
</file>

<file path=ppt/media/image23.jpeg>
</file>

<file path=ppt/media/image24.jpeg>
</file>

<file path=ppt/media/image25.png>
</file>

<file path=ppt/media/image26.svg>
</file>

<file path=ppt/media/image27.jpg>
</file>

<file path=ppt/media/image3.jpeg>
</file>

<file path=ppt/media/image4.jp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848612-B3C5-44F9-BC5B-C80853EFCE09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D12D86-5A4F-4545-9532-005A49C66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89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ith Image (True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7934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115299" y="2"/>
            <a:ext cx="4076700" cy="6793455"/>
          </a:xfrm>
          <a:solidFill>
            <a:srgbClr val="0A2245"/>
          </a:solidFill>
        </p:spPr>
        <p:txBody>
          <a:bodyPr tIns="1188720" anchor="ctr">
            <a:normAutofit/>
          </a:bodyPr>
          <a:lstStyle>
            <a:lvl1pPr marL="0" indent="0" algn="ctr">
              <a:buNone/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6701" y="1409701"/>
            <a:ext cx="6847872" cy="1588127"/>
          </a:xfrm>
          <a:noFill/>
        </p:spPr>
        <p:txBody>
          <a:bodyPr wrap="square" lIns="0" tIns="45720" rIns="0" anchor="t">
            <a:spAutoFit/>
          </a:bodyPr>
          <a:lstStyle>
            <a:lvl1pPr>
              <a:defRPr lang="en-US" sz="5400" b="1" kern="1200" spc="30" baseline="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6200000" scaled="1"/>
                </a:gradFill>
                <a:latin typeface="Arial Narrow" panose="020B060602020203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Presentation Title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266699" y="2997827"/>
            <a:ext cx="6847873" cy="1077218"/>
          </a:xfrm>
        </p:spPr>
        <p:txBody>
          <a:bodyPr lIns="0" rIns="0" anchor="t">
            <a:spAutoFit/>
          </a:bodyPr>
          <a:lstStyle>
            <a:lvl1pPr>
              <a:defRPr sz="3200" b="0" cap="none" baseline="0">
                <a:gradFill>
                  <a:gsLst>
                    <a:gs pos="0">
                      <a:srgbClr val="14284B"/>
                    </a:gs>
                    <a:gs pos="100000">
                      <a:srgbClr val="14284B">
                        <a:alpha val="99000"/>
                      </a:srgb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Click to edit subtitle, by-line or date of presentation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510" y="5788376"/>
            <a:ext cx="2054088" cy="74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867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True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 baseline="0"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73C6CD4A-48F5-4154-88C3-5D8784DD2172}" type="datetime4">
              <a:rPr lang="en-US" smtClean="0">
                <a:solidFill>
                  <a:prstClr val="white">
                    <a:lumMod val="50000"/>
                  </a:prstClr>
                </a:solidFill>
              </a:rPr>
              <a:t>September 10, 2021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9"/>
          </p:nvPr>
        </p:nvSpPr>
        <p:spPr/>
        <p:txBody>
          <a:bodyPr wrap="none"/>
          <a:lstStyle/>
          <a:p>
            <a:r>
              <a:rPr lang="en-US">
                <a:solidFill>
                  <a:prstClr val="white">
                    <a:lumMod val="50000"/>
                  </a:prstClr>
                </a:solidFill>
              </a:rPr>
              <a:t>© 2021 TrueBlue, Inc. All rights reserved.</a:t>
            </a:r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FA43A33-2B87-4F7F-852D-D8FB1BE4A6D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21" hasCustomPrompt="1"/>
          </p:nvPr>
        </p:nvSpPr>
        <p:spPr>
          <a:xfrm>
            <a:off x="269876" y="1409700"/>
            <a:ext cx="11655425" cy="491489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Click to enter text, lists, charts or tables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7361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/ Cover (TrueBlue)">
    <p:bg>
      <p:bgPr>
        <a:solidFill>
          <a:srgbClr val="E482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1" y="0"/>
            <a:ext cx="12192000" cy="6798906"/>
          </a:xfrm>
          <a:prstGeom prst="rect">
            <a:avLst/>
          </a:prstGeom>
          <a:solidFill>
            <a:srgbClr val="112B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80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66703" y="2985673"/>
            <a:ext cx="7848597" cy="757130"/>
          </a:xfrm>
          <a:noFill/>
        </p:spPr>
        <p:txBody>
          <a:bodyPr wrap="square" lIns="0" tIns="45720" rIns="0" anchor="t">
            <a:spAutoFit/>
          </a:bodyPr>
          <a:lstStyle>
            <a:lvl1pPr>
              <a:defRPr lang="en-US" sz="4800" b="1" kern="1200" spc="30" baseline="0" dirty="0">
                <a:gradFill>
                  <a:gsLst>
                    <a:gs pos="0">
                      <a:srgbClr val="FFFFFF">
                        <a:alpha val="99000"/>
                      </a:srgbClr>
                    </a:gs>
                    <a:gs pos="100000">
                      <a:srgbClr val="FFFFFF"/>
                    </a:gs>
                  </a:gsLst>
                  <a:lin ang="16200000" scaled="1"/>
                </a:gradFill>
                <a:latin typeface="Arial Narrow" panose="020B060602020203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Click to Edit Divider/ Cover Title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5" hasCustomPrompt="1"/>
          </p:nvPr>
        </p:nvSpPr>
        <p:spPr>
          <a:xfrm>
            <a:off x="266701" y="4711091"/>
            <a:ext cx="7848599" cy="523220"/>
          </a:xfrm>
        </p:spPr>
        <p:txBody>
          <a:bodyPr wrap="square" lIns="0" rIns="0" anchor="t">
            <a:spAutoFit/>
          </a:bodyPr>
          <a:lstStyle>
            <a:lvl1pPr>
              <a:defRPr sz="2800" b="0" cap="none" baseline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789482"/>
            <a:ext cx="12192000" cy="7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510" y="5788376"/>
            <a:ext cx="2054088" cy="74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640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0502" y="266702"/>
            <a:ext cx="11654799" cy="654737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 dirty="0"/>
              <a:t>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0502" y="1409702"/>
            <a:ext cx="11654799" cy="4914899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9741408" y="6434326"/>
            <a:ext cx="1627632" cy="27432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800">
                <a:gradFill>
                  <a:gsLst>
                    <a:gs pos="0">
                      <a:srgbClr val="8F857B"/>
                    </a:gs>
                    <a:gs pos="100000">
                      <a:srgbClr val="8F857B"/>
                    </a:gs>
                  </a:gsLst>
                  <a:lin ang="16200000" scaled="1"/>
                </a:gradFill>
                <a:latin typeface="Arial" panose="020B0604020202020204" pitchFamily="34" charset="0"/>
              </a:defRPr>
            </a:lvl1pPr>
          </a:lstStyle>
          <a:p>
            <a:fld id="{CB3EB4B8-616B-46BB-B0B5-71BA966A137A}" type="datetime4">
              <a:rPr lang="en-US" smtClean="0"/>
              <a:t>September 10, 2021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0266" y="6434327"/>
            <a:ext cx="7241140" cy="274320"/>
          </a:xfrm>
          <a:prstGeom prst="rect">
            <a:avLst/>
          </a:prstGeom>
        </p:spPr>
        <p:txBody>
          <a:bodyPr vert="horz" wrap="none" lIns="0" tIns="45720" rIns="0" bIns="45720" rtlCol="0" anchor="ctr"/>
          <a:lstStyle>
            <a:lvl1pPr algn="l">
              <a:defRPr sz="800">
                <a:gradFill>
                  <a:gsLst>
                    <a:gs pos="0">
                      <a:srgbClr val="8F857B"/>
                    </a:gs>
                    <a:gs pos="100000">
                      <a:srgbClr val="8F857B"/>
                    </a:gs>
                  </a:gsLst>
                  <a:lin ang="16200000" scaled="1"/>
                </a:gradFill>
                <a:latin typeface="Arial" panose="020B0604020202020204" pitchFamily="34" charset="0"/>
              </a:defRPr>
            </a:lvl1pPr>
          </a:lstStyle>
          <a:p>
            <a:r>
              <a:rPr lang="en-US"/>
              <a:t>© 2021 TrueBlue, Inc. All rights reserved.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69041" y="6434327"/>
            <a:ext cx="556260" cy="27432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gradFill>
                  <a:gsLst>
                    <a:gs pos="0">
                      <a:srgbClr val="8F857B"/>
                    </a:gs>
                    <a:gs pos="100000">
                      <a:srgbClr val="8F857B"/>
                    </a:gs>
                  </a:gsLst>
                  <a:lin ang="16200000" scaled="1"/>
                </a:gradFill>
                <a:latin typeface="Arial" panose="020B0604020202020204" pitchFamily="34" charset="0"/>
              </a:defRPr>
            </a:lvl1pPr>
          </a:lstStyle>
          <a:p>
            <a:fld id="{7FA43A33-2B87-4F7F-852D-D8FB1BE4A6D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6789482"/>
            <a:ext cx="12192000" cy="76200"/>
          </a:xfrm>
          <a:prstGeom prst="rect">
            <a:avLst/>
          </a:prstGeom>
          <a:solidFill>
            <a:srgbClr val="112B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Footer Placeholder 9"/>
          <p:cNvSpPr txBox="1">
            <a:spLocks/>
          </p:cNvSpPr>
          <p:nvPr userDrawn="1"/>
        </p:nvSpPr>
        <p:spPr>
          <a:xfrm>
            <a:off x="270501" y="6456070"/>
            <a:ext cx="1000274" cy="230832"/>
          </a:xfrm>
          <a:prstGeom prst="rect">
            <a:avLst/>
          </a:prstGeom>
        </p:spPr>
        <p:txBody>
          <a:bodyPr vert="horz" wrap="none" lIns="0" tIns="45720" rIns="0" bIns="4572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gradFill>
                  <a:gsLst>
                    <a:gs pos="0">
                      <a:srgbClr val="8F857B"/>
                    </a:gs>
                    <a:gs pos="100000">
                      <a:srgbClr val="8F857B"/>
                    </a:gs>
                  </a:gsLst>
                  <a:lin ang="16200000" scaled="1"/>
                </a:gra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>
                <a:solidFill>
                  <a:prstClr val="white">
                    <a:lumMod val="50000"/>
                  </a:prstClr>
                </a:solidFill>
              </a:rPr>
              <a:t>www.TrueBlue.com</a:t>
            </a:r>
          </a:p>
        </p:txBody>
      </p:sp>
    </p:spTree>
    <p:extLst>
      <p:ext uri="{BB962C8B-B14F-4D97-AF65-F5344CB8AC3E}">
        <p14:creationId xmlns:p14="http://schemas.microsoft.com/office/powerpoint/2010/main" val="2962757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6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cap="none" spc="0" baseline="0">
          <a:solidFill>
            <a:schemeClr val="accent1"/>
          </a:solidFill>
          <a:latin typeface="Arial Narrow" panose="020B060602020203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2400"/>
        </a:spcBef>
        <a:buFont typeface="Arial" panose="020B0604020202020204" pitchFamily="34" charset="0"/>
        <a:buNone/>
        <a:defRPr sz="2400" b="1" kern="1200">
          <a:gradFill>
            <a:gsLst>
              <a:gs pos="0">
                <a:srgbClr val="14284B"/>
              </a:gs>
              <a:gs pos="100000">
                <a:srgbClr val="14284B">
                  <a:alpha val="99000"/>
                </a:srgbClr>
              </a:gs>
            </a:gsLst>
            <a:lin ang="16200000" scaled="1"/>
          </a:gradFill>
          <a:latin typeface="Arial" panose="020B0604020202020204" pitchFamily="34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None/>
        <a:defRPr sz="2400" kern="1200">
          <a:gradFill>
            <a:gsLst>
              <a:gs pos="0">
                <a:srgbClr val="14284B"/>
              </a:gs>
              <a:gs pos="100000">
                <a:srgbClr val="14284B">
                  <a:alpha val="99000"/>
                </a:srgbClr>
              </a:gs>
            </a:gsLst>
            <a:lin ang="16200000" scaled="1"/>
          </a:gradFill>
          <a:latin typeface="Arial" panose="020B0604020202020204" pitchFamily="34" charset="0"/>
          <a:ea typeface="+mn-ea"/>
          <a:cs typeface="+mn-cs"/>
        </a:defRPr>
      </a:lvl2pPr>
      <a:lvl3pPr marL="284163" indent="-284163" algn="l" defTabSz="914400" rtl="0" eaLnBrk="1" latinLnBrk="0" hangingPunct="1">
        <a:lnSpc>
          <a:spcPct val="100000"/>
        </a:lnSpc>
        <a:spcBef>
          <a:spcPts val="600"/>
        </a:spcBef>
        <a:buClr>
          <a:srgbClr val="00B0F0"/>
        </a:buClr>
        <a:buSzPct val="80000"/>
        <a:buFont typeface="Wingdings 2" panose="05020102010507070707" pitchFamily="18" charset="2"/>
        <a:buChar char=""/>
        <a:defRPr sz="2400" kern="1200">
          <a:gradFill>
            <a:gsLst>
              <a:gs pos="0">
                <a:srgbClr val="14284B"/>
              </a:gs>
              <a:gs pos="100000">
                <a:srgbClr val="14284B">
                  <a:alpha val="99000"/>
                </a:srgbClr>
              </a:gs>
            </a:gsLst>
            <a:lin ang="16200000" scaled="1"/>
          </a:gradFill>
          <a:latin typeface="Arial" panose="020B0604020202020204" pitchFamily="34" charset="0"/>
          <a:ea typeface="+mn-ea"/>
          <a:cs typeface="+mn-cs"/>
        </a:defRPr>
      </a:lvl3pPr>
      <a:lvl4pPr marL="346075" indent="-346075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Font typeface="+mj-lt"/>
        <a:buAutoNum type="arabicPeriod"/>
        <a:defRPr sz="2400" kern="1200">
          <a:gradFill>
            <a:gsLst>
              <a:gs pos="0">
                <a:srgbClr val="14284B"/>
              </a:gs>
              <a:gs pos="100000">
                <a:srgbClr val="14284B">
                  <a:alpha val="99000"/>
                </a:srgbClr>
              </a:gs>
            </a:gsLst>
            <a:lin ang="16200000" scaled="1"/>
          </a:gradFill>
          <a:latin typeface="Arial" panose="020B0604020202020204" pitchFamily="34" charset="0"/>
          <a:ea typeface="+mn-ea"/>
          <a:cs typeface="+mn-cs"/>
        </a:defRPr>
      </a:lvl4pPr>
      <a:lvl5pPr marL="346075" indent="-346075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Font typeface="+mj-lt"/>
        <a:buAutoNum type="alphaUcPeriod"/>
        <a:defRPr sz="2400" kern="1200">
          <a:gradFill>
            <a:gsLst>
              <a:gs pos="0">
                <a:srgbClr val="14284B"/>
              </a:gs>
              <a:gs pos="100000">
                <a:srgbClr val="14284B">
                  <a:alpha val="99000"/>
                </a:srgbClr>
              </a:gs>
            </a:gsLst>
            <a:lin ang="16200000" scaled="1"/>
          </a:gra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68" userDrawn="1">
          <p15:clr>
            <a:srgbClr val="F26B43"/>
          </p15:clr>
        </p15:guide>
        <p15:guide id="2" orient="horz" pos="576" userDrawn="1">
          <p15:clr>
            <a:srgbClr val="F26B43"/>
          </p15:clr>
        </p15:guide>
        <p15:guide id="3" pos="7512" userDrawn="1">
          <p15:clr>
            <a:srgbClr val="F26B43"/>
          </p15:clr>
        </p15:guide>
        <p15:guide id="4" orient="horz" pos="3984" userDrawn="1">
          <p15:clr>
            <a:srgbClr val="F26B43"/>
          </p15:clr>
        </p15:guide>
        <p15:guide id="5" pos="2568" userDrawn="1">
          <p15:clr>
            <a:srgbClr val="F26B43"/>
          </p15:clr>
        </p15:guide>
        <p15:guide id="6" pos="5112" userDrawn="1">
          <p15:clr>
            <a:srgbClr val="F26B43"/>
          </p15:clr>
        </p15:guide>
        <p15:guide id="7" orient="horz" pos="168" userDrawn="1">
          <p15:clr>
            <a:srgbClr val="F26B43"/>
          </p15:clr>
        </p15:guide>
        <p15:guide id="8" orient="horz" pos="888" userDrawn="1">
          <p15:clr>
            <a:srgbClr val="F26B43"/>
          </p15:clr>
        </p15:guide>
        <p15:guide id="9" pos="2624" userDrawn="1">
          <p15:clr>
            <a:srgbClr val="F26B43"/>
          </p15:clr>
        </p15:guide>
        <p15:guide id="10" pos="505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18" Type="http://schemas.openxmlformats.org/officeDocument/2006/relationships/image" Target="../media/image18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1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6" Type="http://schemas.openxmlformats.org/officeDocument/2006/relationships/image" Target="../media/image16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11.png"/><Relationship Id="rId5" Type="http://schemas.openxmlformats.org/officeDocument/2006/relationships/diagramColors" Target="../diagrams/colors1.xml"/><Relationship Id="rId15" Type="http://schemas.openxmlformats.org/officeDocument/2006/relationships/image" Target="../media/image15.png"/><Relationship Id="rId10" Type="http://schemas.openxmlformats.org/officeDocument/2006/relationships/image" Target="../media/image10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24.jpeg"/><Relationship Id="rId7" Type="http://schemas.openxmlformats.org/officeDocument/2006/relationships/diagramLayout" Target="../diagrams/layout2.xm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openxmlformats.org/officeDocument/2006/relationships/image" Target="../media/image26.svg"/><Relationship Id="rId10" Type="http://schemas.microsoft.com/office/2007/relationships/diagramDrawing" Target="../diagrams/drawing2.xml"/><Relationship Id="rId4" Type="http://schemas.openxmlformats.org/officeDocument/2006/relationships/image" Target="../media/image25.png"/><Relationship Id="rId9" Type="http://schemas.openxmlformats.org/officeDocument/2006/relationships/diagramColors" Target="../diagrams/colors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2">
            <a:extLst>
              <a:ext uri="{FF2B5EF4-FFF2-40B4-BE49-F238E27FC236}">
                <a16:creationId xmlns:a16="http://schemas.microsoft.com/office/drawing/2014/main" id="{53474E1C-998C-41E9-BAEE-A6F3CDFFE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85" y="1409701"/>
            <a:ext cx="7788332" cy="1588127"/>
          </a:xfrm>
        </p:spPr>
        <p:txBody>
          <a:bodyPr wrap="square" anchor="t">
            <a:normAutofit fontScale="90000"/>
          </a:bodyPr>
          <a:lstStyle/>
          <a:p>
            <a:r>
              <a:rPr lang="en-US" dirty="0"/>
              <a:t>A Force For Good: How TrueBlue is “Accelerating” Connecting People with Work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BBD871DE-BD09-465D-9560-456DAB8FD0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5385" y="3567785"/>
            <a:ext cx="6847873" cy="584775"/>
          </a:xfrm>
        </p:spPr>
        <p:txBody>
          <a:bodyPr/>
          <a:lstStyle/>
          <a:p>
            <a:r>
              <a:rPr lang="en-US" dirty="0"/>
              <a:t>Carter McHugh &amp; Jeff Dirks</a:t>
            </a:r>
          </a:p>
        </p:txBody>
      </p:sp>
      <p:pic>
        <p:nvPicPr>
          <p:cNvPr id="9" name="Picture Placeholder 8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B28A0F99-4E5A-4066-99BC-A26FAA65DE4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17" r="32817"/>
          <a:stretch>
            <a:fillRect/>
          </a:stretch>
        </p:blipFill>
        <p:spPr>
          <a:xfrm>
            <a:off x="7523163" y="0"/>
            <a:ext cx="4668837" cy="6792913"/>
          </a:xfrm>
        </p:spPr>
      </p:pic>
    </p:spTree>
    <p:extLst>
      <p:ext uri="{BB962C8B-B14F-4D97-AF65-F5344CB8AC3E}">
        <p14:creationId xmlns:p14="http://schemas.microsoft.com/office/powerpoint/2010/main" val="4021387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3E017-6509-48F8-8EBB-3912F6DDA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Speaker Introductions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1D5790-0E8F-4C0A-ADE4-FD2EEEB61EF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B8AF6259-0F44-41F3-867B-DB2AB3C0FAA7}" type="datetime4">
              <a:rPr lang="en-US" smtClean="0">
                <a:solidFill>
                  <a:prstClr val="white">
                    <a:lumMod val="50000"/>
                  </a:prstClr>
                </a:solidFill>
              </a:rPr>
              <a:t>September 10, 2021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367398-4EA2-4CC3-AFCB-1A3C7F990B5C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lumMod val="50000"/>
                  </a:prstClr>
                </a:solidFill>
              </a:rPr>
              <a:t>© 2021 TrueBlue, Inc. All rights reserved.</a:t>
            </a:r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333E15-4331-4ED8-8D00-E2B43D7BF80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FA43A33-2B87-4F7F-852D-D8FB1BE4A6D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2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7" name="Picture 6" descr="A person in a suit smiling&#10;&#10;Description automatically generated with low confidence">
            <a:extLst>
              <a:ext uri="{FF2B5EF4-FFF2-40B4-BE49-F238E27FC236}">
                <a16:creationId xmlns:a16="http://schemas.microsoft.com/office/drawing/2014/main" id="{2F1AC103-3724-428A-A503-904B78AFEF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1373" y="2863027"/>
            <a:ext cx="2007702" cy="30081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Picture 8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D861AF2E-503E-4E8E-86E7-65B47BA38B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61" y="921439"/>
            <a:ext cx="2055649" cy="264297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7C58C9A-85C7-4214-B515-B7DA3F0F6584}"/>
              </a:ext>
            </a:extLst>
          </p:cNvPr>
          <p:cNvSpPr txBox="1"/>
          <p:nvPr/>
        </p:nvSpPr>
        <p:spPr>
          <a:xfrm>
            <a:off x="2819280" y="917053"/>
            <a:ext cx="84231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Jeff oversees all business product software and cloud R&amp;D, analytics and data science, enterprise applications, cybersecurity, and IT infrastructure services and cloud platform services for TrueBlue’s global technology organization.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 decades leading high growth technology and business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Passionate for growing businesses through power of 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University of Washington, Computer Science &amp; Germanic Languages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Military Veteran – U.S. Army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Resides in Bellevue, Washington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D149F8-568F-4EAB-9E87-0DB156002E0E}"/>
              </a:ext>
            </a:extLst>
          </p:cNvPr>
          <p:cNvSpPr txBox="1"/>
          <p:nvPr/>
        </p:nvSpPr>
        <p:spPr>
          <a:xfrm>
            <a:off x="9090507" y="5935784"/>
            <a:ext cx="2998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Carter McHugh, VP Technology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EBA416D-B9F7-49F5-835E-97E49DF7932C}"/>
              </a:ext>
            </a:extLst>
          </p:cNvPr>
          <p:cNvSpPr txBox="1"/>
          <p:nvPr/>
        </p:nvSpPr>
        <p:spPr>
          <a:xfrm>
            <a:off x="669062" y="3617415"/>
            <a:ext cx="20556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Jeff Dirks, CTO/CIO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E33D03-221F-461D-84CE-257976025DC8}"/>
              </a:ext>
            </a:extLst>
          </p:cNvPr>
          <p:cNvSpPr txBox="1"/>
          <p:nvPr/>
        </p:nvSpPr>
        <p:spPr>
          <a:xfrm>
            <a:off x="2819280" y="3726000"/>
            <a:ext cx="64141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Carter leads PeopleScout’s global technology organization including product R&amp;D and operations for the award winning Affinix technology platform.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decades leading product technology build and run 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Passionate for leading team in systems thinking and lean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Enterprise DOES attendee (2016-2021)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University of Illinois, Computer Science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Resides in Greater Chicago Area</a:t>
            </a:r>
          </a:p>
        </p:txBody>
      </p:sp>
    </p:spTree>
    <p:extLst>
      <p:ext uri="{BB962C8B-B14F-4D97-AF65-F5344CB8AC3E}">
        <p14:creationId xmlns:p14="http://schemas.microsoft.com/office/powerpoint/2010/main" val="1905376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06634-706E-9B43-AF03-772237EFC4BF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A5640E66-B47E-40EA-B046-4C74904A02EB}" type="datetime4">
              <a:rPr lang="en-US" smtClean="0">
                <a:solidFill>
                  <a:prstClr val="white">
                    <a:lumMod val="50000"/>
                  </a:prstClr>
                </a:solidFill>
              </a:rPr>
              <a:t>September 10, 2021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61170B-3613-3141-8B5E-1E323E21B8A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lumMod val="50000"/>
                  </a:prstClr>
                </a:solidFill>
              </a:rPr>
              <a:t>© 2021 TrueBlue, Inc. All rights reserved.</a:t>
            </a:r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68EF3-3BE4-FF4F-B2DA-09F0C2593C3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FA43A33-2B87-4F7F-852D-D8FB1BE4A6D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3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FB9625-FE72-402C-95B0-1B7742C39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43" y="68160"/>
            <a:ext cx="4813442" cy="636616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8DAACB6-C3E6-4539-B19E-EBF126600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88" y="68160"/>
            <a:ext cx="5448179" cy="636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644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0189945D-CC86-41EB-B9EF-F857B9B281FC}"/>
              </a:ext>
            </a:extLst>
          </p:cNvPr>
          <p:cNvSpPr/>
          <p:nvPr/>
        </p:nvSpPr>
        <p:spPr>
          <a:xfrm>
            <a:off x="122548" y="1140643"/>
            <a:ext cx="4416255" cy="499769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C294257D-8B91-477E-A3F4-A1F2090BDE24}"/>
              </a:ext>
            </a:extLst>
          </p:cNvPr>
          <p:cNvSpPr/>
          <p:nvPr/>
        </p:nvSpPr>
        <p:spPr>
          <a:xfrm rot="5400000">
            <a:off x="6902840" y="2133231"/>
            <a:ext cx="2695160" cy="6220977"/>
          </a:xfrm>
          <a:prstGeom prst="rightArrow">
            <a:avLst>
              <a:gd name="adj1" fmla="val 50000"/>
              <a:gd name="adj2" fmla="val 60892"/>
            </a:avLst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BC3AF612-049A-45A9-AEB3-CB041589B8F7}"/>
              </a:ext>
            </a:extLst>
          </p:cNvPr>
          <p:cNvSpPr/>
          <p:nvPr/>
        </p:nvSpPr>
        <p:spPr>
          <a:xfrm rot="16200000">
            <a:off x="7021264" y="-1723847"/>
            <a:ext cx="2474576" cy="6220977"/>
          </a:xfrm>
          <a:prstGeom prst="rightArrow">
            <a:avLst>
              <a:gd name="adj1" fmla="val 50000"/>
              <a:gd name="adj2" fmla="val 60892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3C0E62-7341-1549-AE2D-D9A68B889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2018 - Challenges Faced at TrueBlue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06634-706E-9B43-AF03-772237EFC4BF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289D769A-0B19-490C-B908-60F0F849C842}" type="datetime4">
              <a:rPr lang="en-US" smtClean="0">
                <a:solidFill>
                  <a:prstClr val="white">
                    <a:lumMod val="50000"/>
                  </a:prstClr>
                </a:solidFill>
              </a:rPr>
              <a:t>September 10, 2021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61170B-3613-3141-8B5E-1E323E21B8A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lumMod val="50000"/>
                  </a:prstClr>
                </a:solidFill>
              </a:rPr>
              <a:t>© 2021 TrueBlue, Inc. All rights reserved.</a:t>
            </a:r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68EF3-3BE4-FF4F-B2DA-09F0C2593C3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FA43A33-2B87-4F7F-852D-D8FB1BE4A6D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4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DD047D2B-C030-4677-8635-677B232E98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208281"/>
              </p:ext>
            </p:extLst>
          </p:nvPr>
        </p:nvGraphicFramePr>
        <p:xfrm>
          <a:off x="239704" y="719666"/>
          <a:ext cx="42191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8A34F9EE-583A-4C9F-A0F3-6B9504C97507}"/>
              </a:ext>
            </a:extLst>
          </p:cNvPr>
          <p:cNvSpPr txBox="1"/>
          <p:nvPr/>
        </p:nvSpPr>
        <p:spPr>
          <a:xfrm>
            <a:off x="7686585" y="1227319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Ideas!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B6769F4-BF99-4B9C-9B93-B9DD622C99C2}"/>
              </a:ext>
            </a:extLst>
          </p:cNvPr>
          <p:cNvSpPr txBox="1"/>
          <p:nvPr/>
        </p:nvSpPr>
        <p:spPr>
          <a:xfrm>
            <a:off x="1603135" y="2513501"/>
            <a:ext cx="14923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Narrow" panose="020B0606020202030204" pitchFamily="34" charset="0"/>
                <a:ea typeface="+mj-ea"/>
                <a:cs typeface="Arial" panose="020B0604020202020204" pitchFamily="34" charset="0"/>
              </a:rPr>
              <a:t>Flywheel of </a:t>
            </a:r>
          </a:p>
          <a:p>
            <a:pPr algn="ctr"/>
            <a:r>
              <a:rPr lang="en-US" sz="2800" b="1" dirty="0">
                <a:solidFill>
                  <a:schemeClr val="accent1"/>
                </a:solidFill>
                <a:latin typeface="Arial Narrow" panose="020B0606020202030204" pitchFamily="34" charset="0"/>
                <a:ea typeface="+mj-ea"/>
                <a:cs typeface="Arial" panose="020B0604020202020204" pitchFamily="34" charset="0"/>
              </a:rPr>
              <a:t>decay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09BC4FD-3EAE-4871-AC4C-178A8D91239A}"/>
              </a:ext>
            </a:extLst>
          </p:cNvPr>
          <p:cNvSpPr txBox="1"/>
          <p:nvPr/>
        </p:nvSpPr>
        <p:spPr>
          <a:xfrm>
            <a:off x="6913226" y="2031937"/>
            <a:ext cx="28440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rial Narrow" panose="020B0606020202030204" pitchFamily="34" charset="0"/>
                <a:ea typeface="+mj-ea"/>
                <a:cs typeface="Arial" panose="020B0604020202020204" pitchFamily="34" charset="0"/>
              </a:rPr>
              <a:t>Business accelerates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ED70DD1-F990-4F69-A4B8-35678D913D0E}"/>
              </a:ext>
            </a:extLst>
          </p:cNvPr>
          <p:cNvSpPr txBox="1"/>
          <p:nvPr/>
        </p:nvSpPr>
        <p:spPr>
          <a:xfrm>
            <a:off x="6928631" y="3957876"/>
            <a:ext cx="2636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Arial Narrow" panose="020B0606020202030204" pitchFamily="34" charset="0"/>
                <a:ea typeface="+mj-ea"/>
                <a:cs typeface="Arial" panose="020B0604020202020204" pitchFamily="34" charset="0"/>
              </a:rPr>
              <a:t>Technology bunkers</a:t>
            </a:r>
          </a:p>
        </p:txBody>
      </p:sp>
      <p:pic>
        <p:nvPicPr>
          <p:cNvPr id="11" name="Graphic 10" descr="Customer review with solid fill">
            <a:extLst>
              <a:ext uri="{FF2B5EF4-FFF2-40B4-BE49-F238E27FC236}">
                <a16:creationId xmlns:a16="http://schemas.microsoft.com/office/drawing/2014/main" id="{B5B15838-B61D-4653-B388-393DCEE157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83458" y="810700"/>
            <a:ext cx="914400" cy="914400"/>
          </a:xfrm>
          <a:prstGeom prst="rect">
            <a:avLst/>
          </a:prstGeom>
        </p:spPr>
      </p:pic>
      <p:pic>
        <p:nvPicPr>
          <p:cNvPr id="17" name="Graphic 16" descr="Group brainstorm outline">
            <a:extLst>
              <a:ext uri="{FF2B5EF4-FFF2-40B4-BE49-F238E27FC236}">
                <a16:creationId xmlns:a16="http://schemas.microsoft.com/office/drawing/2014/main" id="{0257B70B-A22F-4148-BC7C-8D2E67D64DF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96207" y="340875"/>
            <a:ext cx="914400" cy="914400"/>
          </a:xfrm>
          <a:prstGeom prst="rect">
            <a:avLst/>
          </a:prstGeom>
        </p:spPr>
      </p:pic>
      <p:pic>
        <p:nvPicPr>
          <p:cNvPr id="20" name="Graphic 19" descr="Bar graph with upward trend with solid fill">
            <a:extLst>
              <a:ext uri="{FF2B5EF4-FFF2-40B4-BE49-F238E27FC236}">
                <a16:creationId xmlns:a16="http://schemas.microsoft.com/office/drawing/2014/main" id="{22E2BC32-419B-446F-90AD-BEFC751695A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929129" y="877882"/>
            <a:ext cx="914400" cy="9144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47E91EB-B52E-48C0-B713-7EE65E7054BD}"/>
              </a:ext>
            </a:extLst>
          </p:cNvPr>
          <p:cNvSpPr txBox="1"/>
          <p:nvPr/>
        </p:nvSpPr>
        <p:spPr>
          <a:xfrm>
            <a:off x="9592074" y="1663799"/>
            <a:ext cx="1588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Growth!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30189F0-18A3-41DF-86E9-3778981F47F5}"/>
              </a:ext>
            </a:extLst>
          </p:cNvPr>
          <p:cNvSpPr txBox="1"/>
          <p:nvPr/>
        </p:nvSpPr>
        <p:spPr>
          <a:xfrm>
            <a:off x="5068136" y="1652910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Customer Needs!</a:t>
            </a:r>
          </a:p>
        </p:txBody>
      </p:sp>
      <p:pic>
        <p:nvPicPr>
          <p:cNvPr id="22" name="Graphic 21" descr="Blockchain with solid fill">
            <a:extLst>
              <a:ext uri="{FF2B5EF4-FFF2-40B4-BE49-F238E27FC236}">
                <a16:creationId xmlns:a16="http://schemas.microsoft.com/office/drawing/2014/main" id="{16210382-AD9D-4EE2-AE96-D93E364E237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383458" y="5059783"/>
            <a:ext cx="914400" cy="914400"/>
          </a:xfrm>
          <a:prstGeom prst="rect">
            <a:avLst/>
          </a:prstGeom>
        </p:spPr>
      </p:pic>
      <p:pic>
        <p:nvPicPr>
          <p:cNvPr id="32" name="Graphic 31" descr="User network with solid fill">
            <a:extLst>
              <a:ext uri="{FF2B5EF4-FFF2-40B4-BE49-F238E27FC236}">
                <a16:creationId xmlns:a16="http://schemas.microsoft.com/office/drawing/2014/main" id="{15534454-578E-4DA0-9876-15A511B6213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106045" y="5055766"/>
            <a:ext cx="914400" cy="914400"/>
          </a:xfrm>
          <a:prstGeom prst="rect">
            <a:avLst/>
          </a:prstGeom>
        </p:spPr>
      </p:pic>
      <p:pic>
        <p:nvPicPr>
          <p:cNvPr id="37" name="Graphic 36" descr="Server outline">
            <a:extLst>
              <a:ext uri="{FF2B5EF4-FFF2-40B4-BE49-F238E27FC236}">
                <a16:creationId xmlns:a16="http://schemas.microsoft.com/office/drawing/2014/main" id="{0CBD21D7-C9A4-4952-BCED-5F77FBDE41E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796207" y="5562345"/>
            <a:ext cx="914400" cy="91440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C3EE5B57-A181-4E47-AA23-77F4F02EFB3A}"/>
              </a:ext>
            </a:extLst>
          </p:cNvPr>
          <p:cNvSpPr txBox="1"/>
          <p:nvPr/>
        </p:nvSpPr>
        <p:spPr>
          <a:xfrm>
            <a:off x="4983013" y="4305126"/>
            <a:ext cx="17540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Optimized for Cost</a:t>
            </a:r>
          </a:p>
          <a:p>
            <a:pPr algn="ctr"/>
            <a:r>
              <a:rPr lang="en-US" dirty="0"/>
              <a:t>(Not Speed)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3BB5271-3231-48FB-9B86-D9FD531320AB}"/>
              </a:ext>
            </a:extLst>
          </p:cNvPr>
          <p:cNvSpPr txBox="1"/>
          <p:nvPr/>
        </p:nvSpPr>
        <p:spPr>
          <a:xfrm>
            <a:off x="6792208" y="4906693"/>
            <a:ext cx="29224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Brittle Infrastructure &amp; Tech Debt</a:t>
            </a:r>
          </a:p>
          <a:p>
            <a:pPr algn="ctr"/>
            <a:r>
              <a:rPr lang="en-US" dirty="0"/>
              <a:t>(Deferred Expenses)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E933635-CBC0-49E3-B14E-FA7362591F21}"/>
              </a:ext>
            </a:extLst>
          </p:cNvPr>
          <p:cNvSpPr txBox="1"/>
          <p:nvPr/>
        </p:nvSpPr>
        <p:spPr>
          <a:xfrm>
            <a:off x="9929129" y="4305125"/>
            <a:ext cx="1268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Understaffed</a:t>
            </a:r>
          </a:p>
          <a:p>
            <a:pPr algn="ctr"/>
            <a:r>
              <a:rPr lang="en-US" dirty="0"/>
              <a:t>(SPOF)</a:t>
            </a:r>
          </a:p>
        </p:txBody>
      </p:sp>
      <p:sp>
        <p:nvSpPr>
          <p:cNvPr id="39" name="Explosion: 8 Points 38">
            <a:extLst>
              <a:ext uri="{FF2B5EF4-FFF2-40B4-BE49-F238E27FC236}">
                <a16:creationId xmlns:a16="http://schemas.microsoft.com/office/drawing/2014/main" id="{C9F52D27-3680-4640-BF33-8BC50AF8F564}"/>
              </a:ext>
            </a:extLst>
          </p:cNvPr>
          <p:cNvSpPr/>
          <p:nvPr/>
        </p:nvSpPr>
        <p:spPr>
          <a:xfrm>
            <a:off x="5918027" y="2513501"/>
            <a:ext cx="4834446" cy="1480283"/>
          </a:xfrm>
          <a:prstGeom prst="irregularSeal1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Danger Zone! </a:t>
            </a:r>
          </a:p>
          <a:p>
            <a:pPr algn="ctr"/>
            <a:r>
              <a:rPr lang="en-US" dirty="0"/>
              <a:t>Ripe for Disruption</a:t>
            </a:r>
          </a:p>
        </p:txBody>
      </p:sp>
    </p:spTree>
    <p:extLst>
      <p:ext uri="{BB962C8B-B14F-4D97-AF65-F5344CB8AC3E}">
        <p14:creationId xmlns:p14="http://schemas.microsoft.com/office/powerpoint/2010/main" val="2667473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1">
            <a:extLst>
              <a:ext uri="{FF2B5EF4-FFF2-40B4-BE49-F238E27FC236}">
                <a16:creationId xmlns:a16="http://schemas.microsoft.com/office/drawing/2014/main" id="{7259737A-3307-4BF7-81A8-8C6A8E27B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02" y="266702"/>
            <a:ext cx="11654799" cy="654737"/>
          </a:xfrm>
        </p:spPr>
        <p:txBody>
          <a:bodyPr/>
          <a:lstStyle/>
          <a:p>
            <a:r>
              <a:rPr lang="en-US" dirty="0"/>
              <a:t>2019 - Where We Started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0C61FE-98E0-4BF7-9855-D1AF0DB82E2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741408" y="6434326"/>
            <a:ext cx="1627632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B62C3C6-596C-4A43-94E3-D4CF71253402}" type="datetime4">
              <a:rPr lang="en-US" smtClean="0">
                <a:solidFill>
                  <a:prstClr val="white">
                    <a:lumMod val="50000"/>
                  </a:prstClr>
                </a:solidFill>
              </a:rPr>
              <a:t>September 10, 2021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18AEE0-536A-4808-86F4-5755327B251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2500266" y="6434327"/>
            <a:ext cx="7241140" cy="274320"/>
          </a:xfrm>
        </p:spPr>
        <p:txBody>
          <a:bodyPr wrap="none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prstClr val="white">
                    <a:lumMod val="50000"/>
                  </a:prstClr>
                </a:solidFill>
              </a:rPr>
              <a:t>© 2021 TrueBlue, Inc.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B1C7-AB12-4065-9735-44FD7C469438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369041" y="6434327"/>
            <a:ext cx="556260" cy="27432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FA43A33-2B87-4F7F-852D-D8FB1BE4A6D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85C944-EB90-4029-9411-BDC523396632}"/>
              </a:ext>
            </a:extLst>
          </p:cNvPr>
          <p:cNvSpPr txBox="1"/>
          <p:nvPr/>
        </p:nvSpPr>
        <p:spPr>
          <a:xfrm>
            <a:off x="944397" y="4130946"/>
            <a:ext cx="130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Public Cloud!</a:t>
            </a:r>
          </a:p>
        </p:txBody>
      </p:sp>
      <p:pic>
        <p:nvPicPr>
          <p:cNvPr id="13" name="Picture 12" descr="People celebrating">
            <a:extLst>
              <a:ext uri="{FF2B5EF4-FFF2-40B4-BE49-F238E27FC236}">
                <a16:creationId xmlns:a16="http://schemas.microsoft.com/office/drawing/2014/main" id="{AEC0D0D7-AD3A-4D26-B3F1-80EC73E24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42" y="1169173"/>
            <a:ext cx="3296938" cy="219456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2440E47-EF38-4A9C-B675-3302E01CD6FE}"/>
              </a:ext>
            </a:extLst>
          </p:cNvPr>
          <p:cNvSpPr txBox="1"/>
          <p:nvPr/>
        </p:nvSpPr>
        <p:spPr>
          <a:xfrm>
            <a:off x="947651" y="470314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DevSecOps</a:t>
            </a:r>
            <a:r>
              <a:rPr lang="en-US" dirty="0"/>
              <a:t>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651B5B-4421-49BE-A7BE-C1F5B73A97BD}"/>
              </a:ext>
            </a:extLst>
          </p:cNvPr>
          <p:cNvSpPr txBox="1"/>
          <p:nvPr/>
        </p:nvSpPr>
        <p:spPr>
          <a:xfrm>
            <a:off x="947651" y="5302942"/>
            <a:ext cx="1925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 What You Build!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7B703A-852C-4047-804F-D0CAF1FA8E14}"/>
              </a:ext>
            </a:extLst>
          </p:cNvPr>
          <p:cNvSpPr txBox="1"/>
          <p:nvPr/>
        </p:nvSpPr>
        <p:spPr>
          <a:xfrm>
            <a:off x="947651" y="5879695"/>
            <a:ext cx="193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Continuous Delivery!</a:t>
            </a:r>
          </a:p>
        </p:txBody>
      </p:sp>
      <p:pic>
        <p:nvPicPr>
          <p:cNvPr id="15" name="Picture 14" descr="Several hands raised and ready to answer a question">
            <a:extLst>
              <a:ext uri="{FF2B5EF4-FFF2-40B4-BE49-F238E27FC236}">
                <a16:creationId xmlns:a16="http://schemas.microsoft.com/office/drawing/2014/main" id="{FCFAED8A-1317-4064-A895-800F1E05CA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902" y="1163791"/>
            <a:ext cx="3287825" cy="219455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81F36B7-4102-4581-8D47-F89DD68E7F3C}"/>
              </a:ext>
            </a:extLst>
          </p:cNvPr>
          <p:cNvSpPr txBox="1"/>
          <p:nvPr/>
        </p:nvSpPr>
        <p:spPr>
          <a:xfrm>
            <a:off x="8748577" y="3499651"/>
            <a:ext cx="2301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Are We Better? At What?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96C384-D40B-4205-8713-CD0A4A16EF84}"/>
              </a:ext>
            </a:extLst>
          </p:cNvPr>
          <p:cNvSpPr txBox="1"/>
          <p:nvPr/>
        </p:nvSpPr>
        <p:spPr>
          <a:xfrm>
            <a:off x="4836309" y="4094383"/>
            <a:ext cx="1308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Migrated!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A792AF-0B5B-421D-989A-7F05178C8502}"/>
              </a:ext>
            </a:extLst>
          </p:cNvPr>
          <p:cNvSpPr txBox="1"/>
          <p:nvPr/>
        </p:nvSpPr>
        <p:spPr>
          <a:xfrm>
            <a:off x="4836310" y="4710456"/>
            <a:ext cx="1665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Bought Tools!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998A7C2-8C26-4683-9A7D-469438A8A43E}"/>
              </a:ext>
            </a:extLst>
          </p:cNvPr>
          <p:cNvSpPr txBox="1"/>
          <p:nvPr/>
        </p:nvSpPr>
        <p:spPr>
          <a:xfrm>
            <a:off x="4836310" y="5317593"/>
            <a:ext cx="1665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Bought Tools!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A28AC1F-2B6C-4B56-8A00-F2F17CEB3B53}"/>
              </a:ext>
            </a:extLst>
          </p:cNvPr>
          <p:cNvSpPr txBox="1"/>
          <p:nvPr/>
        </p:nvSpPr>
        <p:spPr>
          <a:xfrm>
            <a:off x="4845401" y="5924730"/>
            <a:ext cx="1665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Bought Tools!</a:t>
            </a:r>
          </a:p>
        </p:txBody>
      </p:sp>
      <p:pic>
        <p:nvPicPr>
          <p:cNvPr id="20" name="Picture 19" descr="Work tools on a bench">
            <a:extLst>
              <a:ext uri="{FF2B5EF4-FFF2-40B4-BE49-F238E27FC236}">
                <a16:creationId xmlns:a16="http://schemas.microsoft.com/office/drawing/2014/main" id="{2A059DBC-17D9-46E8-AEC5-DBF7D658BE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578" y="1175631"/>
            <a:ext cx="3287825" cy="219215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A95C7D6-47A6-4688-B70F-590C419E330D}"/>
              </a:ext>
            </a:extLst>
          </p:cNvPr>
          <p:cNvSpPr txBox="1"/>
          <p:nvPr/>
        </p:nvSpPr>
        <p:spPr>
          <a:xfrm>
            <a:off x="8124210" y="5227899"/>
            <a:ext cx="3898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 our business partners better understand </a:t>
            </a:r>
          </a:p>
          <a:p>
            <a:r>
              <a:rPr lang="en-US" dirty="0"/>
              <a:t>and value us?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CD6371-73F6-4352-8F0B-220BA86AC9F7}"/>
              </a:ext>
            </a:extLst>
          </p:cNvPr>
          <p:cNvSpPr txBox="1"/>
          <p:nvPr/>
        </p:nvSpPr>
        <p:spPr>
          <a:xfrm>
            <a:off x="8124210" y="4106293"/>
            <a:ext cx="4059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 we better understand the business needs?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2B2E430-897E-4555-9F2E-421932783068}"/>
              </a:ext>
            </a:extLst>
          </p:cNvPr>
          <p:cNvSpPr txBox="1"/>
          <p:nvPr/>
        </p:nvSpPr>
        <p:spPr>
          <a:xfrm>
            <a:off x="8124210" y="4697016"/>
            <a:ext cx="392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 we more efficiently deliver greater value?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788F23-64C8-4851-AB09-7C9199750000}"/>
              </a:ext>
            </a:extLst>
          </p:cNvPr>
          <p:cNvSpPr txBox="1"/>
          <p:nvPr/>
        </p:nvSpPr>
        <p:spPr>
          <a:xfrm>
            <a:off x="944397" y="3535703"/>
            <a:ext cx="1708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Two Pizza Teams!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F7DDB50-6BF7-43DF-9D22-AF9269ED2C8C}"/>
              </a:ext>
            </a:extLst>
          </p:cNvPr>
          <p:cNvSpPr txBox="1"/>
          <p:nvPr/>
        </p:nvSpPr>
        <p:spPr>
          <a:xfrm>
            <a:off x="4836309" y="3535703"/>
            <a:ext cx="1646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Reorganized!</a:t>
            </a:r>
          </a:p>
        </p:txBody>
      </p:sp>
    </p:spTree>
    <p:extLst>
      <p:ext uri="{BB962C8B-B14F-4D97-AF65-F5344CB8AC3E}">
        <p14:creationId xmlns:p14="http://schemas.microsoft.com/office/powerpoint/2010/main" val="4236993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67F1D-2C8C-4884-BDCB-9BC86281D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2020 - Introducing Data Driven Purpose and Guidance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C51B06-6485-4539-9231-67EF2C71457C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CAA3972-32AC-4ABA-BF8A-869988C38037}" type="datetime4">
              <a:rPr lang="en-US" smtClean="0">
                <a:solidFill>
                  <a:prstClr val="white">
                    <a:lumMod val="50000"/>
                  </a:prstClr>
                </a:solidFill>
              </a:rPr>
              <a:t>September 10, 2021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13FE2-C870-44B4-A08B-9D45362935E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lumMod val="50000"/>
                  </a:prstClr>
                </a:solidFill>
              </a:rPr>
              <a:t>© 2021 TrueBlue, Inc. All rights reserved.</a:t>
            </a:r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4D3C97-1149-4EB2-A9DB-C85FD78BE90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FA43A33-2B87-4F7F-852D-D8FB1BE4A6D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6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2050" name="Picture 2" descr="Accelerate: The Science of Lean Software and DevOps: Building and Scaling  High Performing Technology Organizations: Forsgren PhD, Nicole, Humble,  Jez, Kim, Gene: 9781942788331: Amazon.com: Books">
            <a:extLst>
              <a:ext uri="{FF2B5EF4-FFF2-40B4-BE49-F238E27FC236}">
                <a16:creationId xmlns:a16="http://schemas.microsoft.com/office/drawing/2014/main" id="{797DD179-AE66-453D-B476-A7D3A786F8CE}"/>
              </a:ext>
            </a:extLst>
          </p:cNvPr>
          <p:cNvPicPr>
            <a:picLocks noGrp="1" noChangeAspect="1" noChangeArrowheads="1"/>
          </p:cNvPicPr>
          <p:nvPr>
            <p:ph sz="quarter" idx="2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02" y="1220432"/>
            <a:ext cx="3254900" cy="491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6CB4E6A-97DD-41BB-B8CB-7F4AC323416C}"/>
              </a:ext>
            </a:extLst>
          </p:cNvPr>
          <p:cNvSpPr txBox="1"/>
          <p:nvPr/>
        </p:nvSpPr>
        <p:spPr>
          <a:xfrm>
            <a:off x="7559122" y="1714504"/>
            <a:ext cx="4074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because			     do it! </a:t>
            </a:r>
          </a:p>
        </p:txBody>
      </p:sp>
      <p:pic>
        <p:nvPicPr>
          <p:cNvPr id="2052" name="Picture 4" descr="The Rise Of FAANG Stocks Explained And The Reasons">
            <a:extLst>
              <a:ext uri="{FF2B5EF4-FFF2-40B4-BE49-F238E27FC236}">
                <a16:creationId xmlns:a16="http://schemas.microsoft.com/office/drawing/2014/main" id="{65B914E4-536C-4A10-9DB2-6981C6113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6550" y="1348657"/>
            <a:ext cx="2178674" cy="1227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2362F12-D43A-4D31-B953-5574E77533C3}"/>
              </a:ext>
            </a:extLst>
          </p:cNvPr>
          <p:cNvSpPr txBox="1"/>
          <p:nvPr/>
        </p:nvSpPr>
        <p:spPr>
          <a:xfrm>
            <a:off x="4812537" y="3347087"/>
            <a:ext cx="5304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Both"/>
            </a:pPr>
            <a:r>
              <a:rPr lang="en-US" dirty="0"/>
              <a:t>Lead Time		(2)  Deployment Frequency </a:t>
            </a:r>
          </a:p>
          <a:p>
            <a:r>
              <a:rPr lang="en-US" dirty="0"/>
              <a:t>(3)  Mean Time To Restore 	(4)  Change Fail Percentage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274468-FDEA-441F-973B-49218EB7EB72}"/>
              </a:ext>
            </a:extLst>
          </p:cNvPr>
          <p:cNvSpPr txBox="1"/>
          <p:nvPr/>
        </p:nvSpPr>
        <p:spPr>
          <a:xfrm>
            <a:off x="3737271" y="1244513"/>
            <a:ext cx="4599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Initially, we had many opinions…..but far fewer facts.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5D5776-1709-4036-8419-E82CF6958ABC}"/>
              </a:ext>
            </a:extLst>
          </p:cNvPr>
          <p:cNvSpPr txBox="1"/>
          <p:nvPr/>
        </p:nvSpPr>
        <p:spPr>
          <a:xfrm>
            <a:off x="3737271" y="2382831"/>
            <a:ext cx="7786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all read Accelerate. It gifted us data-driven insight into high performance organizations.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2C8B95-5798-4D37-A3D0-A7703B7AFD41}"/>
              </a:ext>
            </a:extLst>
          </p:cNvPr>
          <p:cNvSpPr txBox="1"/>
          <p:nvPr/>
        </p:nvSpPr>
        <p:spPr>
          <a:xfrm>
            <a:off x="3737271" y="1714504"/>
            <a:ext cx="400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needed purpose and guidance beyond….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F88A03-08B7-46B8-A19D-85D0F50B9CEC}"/>
              </a:ext>
            </a:extLst>
          </p:cNvPr>
          <p:cNvSpPr txBox="1"/>
          <p:nvPr/>
        </p:nvSpPr>
        <p:spPr>
          <a:xfrm>
            <a:off x="3737270" y="2864959"/>
            <a:ext cx="7940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Suddenly, we were armed with facts…..what performance levers we should measure against.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11CC4B-31F4-42C1-97CD-5148A4818202}"/>
              </a:ext>
            </a:extLst>
          </p:cNvPr>
          <p:cNvSpPr txBox="1"/>
          <p:nvPr/>
        </p:nvSpPr>
        <p:spPr>
          <a:xfrm>
            <a:off x="3737270" y="4280310"/>
            <a:ext cx="772839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set organization wide goals: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u="sng" dirty="0"/>
              <a:t>Every</a:t>
            </a:r>
            <a:r>
              <a:rPr lang="en-US" dirty="0"/>
              <a:t> team would baseline their current metrics and measure quarterly.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 universal improvement targets were set. Each team made their own commitments.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Some teams were green-field and set very aggressive targets.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Some teams were legacy and set modest improvement targets.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Visibility Required. Teams published their metrics each quarter and shared learnings.</a:t>
            </a:r>
          </a:p>
        </p:txBody>
      </p:sp>
    </p:spTree>
    <p:extLst>
      <p:ext uri="{BB962C8B-B14F-4D97-AF65-F5344CB8AC3E}">
        <p14:creationId xmlns:p14="http://schemas.microsoft.com/office/powerpoint/2010/main" val="628847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67F1D-2C8C-4884-BDCB-9BC86281D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a Compass…not a Map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C51B06-6485-4539-9231-67EF2C71457C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E99924FA-C26A-4203-9F4E-7BF4D0620F5D}" type="datetime4">
              <a:rPr lang="en-US" smtClean="0">
                <a:solidFill>
                  <a:prstClr val="white">
                    <a:lumMod val="50000"/>
                  </a:prstClr>
                </a:solidFill>
              </a:rPr>
              <a:t>September 10, 2021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13FE2-C870-44B4-A08B-9D45362935E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lumMod val="50000"/>
                  </a:prstClr>
                </a:solidFill>
              </a:rPr>
              <a:t>© 2021 TrueBlue, Inc. All rights reserved.</a:t>
            </a:r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4D3C97-1149-4EB2-A9DB-C85FD78BE90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FA43A33-2B87-4F7F-852D-D8FB1BE4A6D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7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15" name="Picture 14" descr="Several hands raised and ready to answer a question">
            <a:extLst>
              <a:ext uri="{FF2B5EF4-FFF2-40B4-BE49-F238E27FC236}">
                <a16:creationId xmlns:a16="http://schemas.microsoft.com/office/drawing/2014/main" id="{E0C83046-B528-4136-966F-74E33134A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02" y="953849"/>
            <a:ext cx="3686356" cy="2194559"/>
          </a:xfrm>
          <a:prstGeom prst="rect">
            <a:avLst/>
          </a:prstGeom>
        </p:spPr>
      </p:pic>
      <p:pic>
        <p:nvPicPr>
          <p:cNvPr id="16" name="Picture 15" descr="Person holding a compass">
            <a:extLst>
              <a:ext uri="{FF2B5EF4-FFF2-40B4-BE49-F238E27FC236}">
                <a16:creationId xmlns:a16="http://schemas.microsoft.com/office/drawing/2014/main" id="{7878FCB0-81B0-4574-834A-2496592DD1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846" y="3886893"/>
            <a:ext cx="3686356" cy="21945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72BB984-E845-4560-B2B9-2B1C3777C92A}"/>
              </a:ext>
            </a:extLst>
          </p:cNvPr>
          <p:cNvSpPr txBox="1"/>
          <p:nvPr/>
        </p:nvSpPr>
        <p:spPr>
          <a:xfrm>
            <a:off x="274123" y="3357009"/>
            <a:ext cx="2885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constitutes a deployment?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CBE9C55-4DA8-431C-B40B-6CBF1AB91F22}"/>
              </a:ext>
            </a:extLst>
          </p:cNvPr>
          <p:cNvSpPr txBox="1"/>
          <p:nvPr/>
        </p:nvSpPr>
        <p:spPr>
          <a:xfrm>
            <a:off x="269437" y="5719485"/>
            <a:ext cx="4059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Shouldn’t we measure for business value?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A598B2-2874-4FE4-95FA-85B90B10945C}"/>
              </a:ext>
            </a:extLst>
          </p:cNvPr>
          <p:cNvSpPr txBox="1"/>
          <p:nvPr/>
        </p:nvSpPr>
        <p:spPr>
          <a:xfrm>
            <a:off x="269437" y="5021792"/>
            <a:ext cx="3687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customers and partners are happy with our current cadence.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E72E6C-C0A2-4988-95CE-58DD4BCEF4F5}"/>
              </a:ext>
            </a:extLst>
          </p:cNvPr>
          <p:cNvSpPr txBox="1"/>
          <p:nvPr/>
        </p:nvSpPr>
        <p:spPr>
          <a:xfrm>
            <a:off x="269437" y="4614841"/>
            <a:ext cx="3126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Does this mean CM doesn’t apply?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3E505D2-8A65-429F-8BA7-1601D5E2248D}"/>
              </a:ext>
            </a:extLst>
          </p:cNvPr>
          <p:cNvSpPr txBox="1"/>
          <p:nvPr/>
        </p:nvSpPr>
        <p:spPr>
          <a:xfrm>
            <a:off x="269437" y="4207358"/>
            <a:ext cx="2946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Doesn’t this reward poor quality?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18318F-8EF4-4AB5-A30B-CA169800879A}"/>
              </a:ext>
            </a:extLst>
          </p:cNvPr>
          <p:cNvSpPr txBox="1"/>
          <p:nvPr/>
        </p:nvSpPr>
        <p:spPr>
          <a:xfrm>
            <a:off x="269437" y="3782914"/>
            <a:ext cx="4235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Doesn’t every team need to measure the same?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A3D0672-373C-4E3E-8950-B76244D26035}"/>
              </a:ext>
            </a:extLst>
          </p:cNvPr>
          <p:cNvSpPr txBox="1"/>
          <p:nvPr/>
        </p:nvSpPr>
        <p:spPr>
          <a:xfrm>
            <a:off x="4905866" y="649175"/>
            <a:ext cx="378231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difficult truth was…..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We. Didn’t. Know.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have a compass: Measure, try, correct.</a:t>
            </a:r>
          </a:p>
          <a:p>
            <a:endParaRPr lang="en-US" dirty="0"/>
          </a:p>
          <a:p>
            <a:r>
              <a:rPr lang="en-US" dirty="0"/>
              <a:t>Think big, work small. </a:t>
            </a:r>
          </a:p>
          <a:p>
            <a:endParaRPr lang="en-US" dirty="0"/>
          </a:p>
          <a:p>
            <a:r>
              <a:rPr lang="en-US" dirty="0"/>
              <a:t>Optimize for forward momentum.</a:t>
            </a:r>
          </a:p>
        </p:txBody>
      </p:sp>
      <p:pic>
        <p:nvPicPr>
          <p:cNvPr id="8" name="Graphic 7" descr="Questions with solid fill">
            <a:extLst>
              <a:ext uri="{FF2B5EF4-FFF2-40B4-BE49-F238E27FC236}">
                <a16:creationId xmlns:a16="http://schemas.microsoft.com/office/drawing/2014/main" id="{B45E2C93-9F19-41E0-94E5-7D2A7E46A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53715" y="1134580"/>
            <a:ext cx="914400" cy="914400"/>
          </a:xfrm>
          <a:prstGeom prst="rect">
            <a:avLst/>
          </a:prstGeom>
        </p:spPr>
      </p:pic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9CD836E8-8ABD-45BB-9632-6B64B542DB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03091959"/>
              </p:ext>
            </p:extLst>
          </p:nvPr>
        </p:nvGraphicFramePr>
        <p:xfrm>
          <a:off x="8541123" y="0"/>
          <a:ext cx="3777312" cy="60010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A0109A1-3260-4892-9DC7-F70D34FC9FCE}"/>
              </a:ext>
            </a:extLst>
          </p:cNvPr>
          <p:cNvSpPr txBox="1"/>
          <p:nvPr/>
        </p:nvSpPr>
        <p:spPr>
          <a:xfrm>
            <a:off x="9203062" y="5719485"/>
            <a:ext cx="2165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teams discovered</a:t>
            </a:r>
          </a:p>
        </p:txBody>
      </p:sp>
    </p:spTree>
    <p:extLst>
      <p:ext uri="{BB962C8B-B14F-4D97-AF65-F5344CB8AC3E}">
        <p14:creationId xmlns:p14="http://schemas.microsoft.com/office/powerpoint/2010/main" val="1225045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AC3ED-F5A0-46E6-95BD-BC4588DA8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02" y="166574"/>
            <a:ext cx="11654799" cy="654737"/>
          </a:xfrm>
        </p:spPr>
        <p:txBody>
          <a:bodyPr/>
          <a:lstStyle/>
          <a:p>
            <a:r>
              <a:rPr lang="en-US" dirty="0"/>
              <a:t>2021: Measuring the Impacts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7B70A7-AF2E-4CDF-A08B-2C18AF3AA1D3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A22F3AD0-337D-4B2D-97E8-BAA51C93F761}" type="datetime4">
              <a:rPr lang="en-US" smtClean="0">
                <a:solidFill>
                  <a:prstClr val="white">
                    <a:lumMod val="50000"/>
                  </a:prstClr>
                </a:solidFill>
              </a:rPr>
              <a:t>September 10, 2021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E24DFF-BE15-4ABE-9876-D900FC9F390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lumMod val="50000"/>
                  </a:prstClr>
                </a:solidFill>
              </a:rPr>
              <a:t>© 2021 TrueBlue, Inc. All rights reserved.</a:t>
            </a:r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0B133-3297-49D7-8486-DD891E07AFC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FA43A33-2B87-4F7F-852D-D8FB1BE4A6D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8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C6AB720-D12D-4945-B364-E391730DD9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1216581"/>
              </p:ext>
            </p:extLst>
          </p:nvPr>
        </p:nvGraphicFramePr>
        <p:xfrm>
          <a:off x="6872675" y="231114"/>
          <a:ext cx="421917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Arrow: Up 7">
            <a:extLst>
              <a:ext uri="{FF2B5EF4-FFF2-40B4-BE49-F238E27FC236}">
                <a16:creationId xmlns:a16="http://schemas.microsoft.com/office/drawing/2014/main" id="{454B4E8F-B166-4749-A75F-2862D3E44DFA}"/>
              </a:ext>
            </a:extLst>
          </p:cNvPr>
          <p:cNvSpPr/>
          <p:nvPr/>
        </p:nvSpPr>
        <p:spPr>
          <a:xfrm>
            <a:off x="433632" y="1213584"/>
            <a:ext cx="1225486" cy="79861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4x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FC6A3D-F46E-4134-A367-22F38B5E7E2A}"/>
              </a:ext>
            </a:extLst>
          </p:cNvPr>
          <p:cNvSpPr txBox="1"/>
          <p:nvPr/>
        </p:nvSpPr>
        <p:spPr>
          <a:xfrm>
            <a:off x="2984379" y="1426755"/>
            <a:ext cx="2252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Changes Deployed</a:t>
            </a:r>
          </a:p>
        </p:txBody>
      </p:sp>
      <p:sp>
        <p:nvSpPr>
          <p:cNvPr id="10" name="Arrow: Up 9">
            <a:extLst>
              <a:ext uri="{FF2B5EF4-FFF2-40B4-BE49-F238E27FC236}">
                <a16:creationId xmlns:a16="http://schemas.microsoft.com/office/drawing/2014/main" id="{EB30F135-BAB5-4D67-A12A-DD136612A13A}"/>
              </a:ext>
            </a:extLst>
          </p:cNvPr>
          <p:cNvSpPr/>
          <p:nvPr/>
        </p:nvSpPr>
        <p:spPr>
          <a:xfrm rot="10800000">
            <a:off x="442350" y="2450332"/>
            <a:ext cx="1141353" cy="803291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000" dirty="0"/>
              <a:t>13 %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6F5276-5B67-4652-BD83-11F04C1EE711}"/>
              </a:ext>
            </a:extLst>
          </p:cNvPr>
          <p:cNvSpPr txBox="1"/>
          <p:nvPr/>
        </p:nvSpPr>
        <p:spPr>
          <a:xfrm>
            <a:off x="2981039" y="2571116"/>
            <a:ext cx="1898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 Spent in KTLO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EF0FEF-47B3-429B-BD43-F700F350938B}"/>
              </a:ext>
            </a:extLst>
          </p:cNvPr>
          <p:cNvSpPr txBox="1"/>
          <p:nvPr/>
        </p:nvSpPr>
        <p:spPr>
          <a:xfrm>
            <a:off x="2981039" y="5318630"/>
            <a:ext cx="2704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Employee Satisfaction Scores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8E60CD-7584-46DE-BFB7-507B5F8CFB13}"/>
              </a:ext>
            </a:extLst>
          </p:cNvPr>
          <p:cNvSpPr txBox="1"/>
          <p:nvPr/>
        </p:nvSpPr>
        <p:spPr>
          <a:xfrm>
            <a:off x="2981039" y="4114396"/>
            <a:ext cx="2757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LOB to IT Shared Spend Ratio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33D732-3DEC-4E69-A1A2-555ADF59BCB2}"/>
              </a:ext>
            </a:extLst>
          </p:cNvPr>
          <p:cNvSpPr txBox="1"/>
          <p:nvPr/>
        </p:nvSpPr>
        <p:spPr>
          <a:xfrm>
            <a:off x="8122326" y="1760938"/>
            <a:ext cx="171986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  <a:latin typeface="Arial Narrow" panose="020B0606020202030204" pitchFamily="34" charset="0"/>
                <a:ea typeface="+mj-ea"/>
                <a:cs typeface="Arial" panose="020B0604020202020204" pitchFamily="34" charset="0"/>
              </a:rPr>
              <a:t>Flywheel of Innovation &amp; Growth</a:t>
            </a:r>
          </a:p>
        </p:txBody>
      </p:sp>
      <p:sp>
        <p:nvSpPr>
          <p:cNvPr id="18" name="Arrow: Up 17">
            <a:extLst>
              <a:ext uri="{FF2B5EF4-FFF2-40B4-BE49-F238E27FC236}">
                <a16:creationId xmlns:a16="http://schemas.microsoft.com/office/drawing/2014/main" id="{F54C0262-111F-42D0-87C6-9EE6976E3511}"/>
              </a:ext>
            </a:extLst>
          </p:cNvPr>
          <p:cNvSpPr/>
          <p:nvPr/>
        </p:nvSpPr>
        <p:spPr>
          <a:xfrm>
            <a:off x="481474" y="3942818"/>
            <a:ext cx="1151659" cy="79861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10%</a:t>
            </a:r>
          </a:p>
        </p:txBody>
      </p:sp>
      <p:sp>
        <p:nvSpPr>
          <p:cNvPr id="19" name="Arrow: Up 18">
            <a:extLst>
              <a:ext uri="{FF2B5EF4-FFF2-40B4-BE49-F238E27FC236}">
                <a16:creationId xmlns:a16="http://schemas.microsoft.com/office/drawing/2014/main" id="{CCA48F4A-861A-4439-8571-63E6AB62056A}"/>
              </a:ext>
            </a:extLst>
          </p:cNvPr>
          <p:cNvSpPr/>
          <p:nvPr/>
        </p:nvSpPr>
        <p:spPr>
          <a:xfrm>
            <a:off x="499619" y="5195291"/>
            <a:ext cx="1133513" cy="79861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+7</a:t>
            </a:r>
          </a:p>
        </p:txBody>
      </p:sp>
      <p:sp>
        <p:nvSpPr>
          <p:cNvPr id="20" name="Arrow: Up 19">
            <a:extLst>
              <a:ext uri="{FF2B5EF4-FFF2-40B4-BE49-F238E27FC236}">
                <a16:creationId xmlns:a16="http://schemas.microsoft.com/office/drawing/2014/main" id="{33187DF9-8E1E-42F8-9547-FD7BD7C0D258}"/>
              </a:ext>
            </a:extLst>
          </p:cNvPr>
          <p:cNvSpPr/>
          <p:nvPr/>
        </p:nvSpPr>
        <p:spPr>
          <a:xfrm>
            <a:off x="1583703" y="941746"/>
            <a:ext cx="1225486" cy="1070451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10x</a:t>
            </a:r>
          </a:p>
        </p:txBody>
      </p:sp>
      <p:sp>
        <p:nvSpPr>
          <p:cNvPr id="21" name="Arrow: Up 20">
            <a:extLst>
              <a:ext uri="{FF2B5EF4-FFF2-40B4-BE49-F238E27FC236}">
                <a16:creationId xmlns:a16="http://schemas.microsoft.com/office/drawing/2014/main" id="{FC0BBCA9-E813-4CC8-856D-41ADA0719D12}"/>
              </a:ext>
            </a:extLst>
          </p:cNvPr>
          <p:cNvSpPr/>
          <p:nvPr/>
        </p:nvSpPr>
        <p:spPr>
          <a:xfrm rot="10800000">
            <a:off x="1668495" y="2450332"/>
            <a:ext cx="1043087" cy="100528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2000" dirty="0"/>
              <a:t>30 %</a:t>
            </a:r>
          </a:p>
        </p:txBody>
      </p:sp>
      <p:sp>
        <p:nvSpPr>
          <p:cNvPr id="24" name="Arrow: Up 23">
            <a:extLst>
              <a:ext uri="{FF2B5EF4-FFF2-40B4-BE49-F238E27FC236}">
                <a16:creationId xmlns:a16="http://schemas.microsoft.com/office/drawing/2014/main" id="{D48C44B5-B0D4-479D-A15A-179E7B2A009F}"/>
              </a:ext>
            </a:extLst>
          </p:cNvPr>
          <p:cNvSpPr/>
          <p:nvPr/>
        </p:nvSpPr>
        <p:spPr>
          <a:xfrm>
            <a:off x="1574985" y="3670980"/>
            <a:ext cx="1225486" cy="1070451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6%</a:t>
            </a:r>
          </a:p>
        </p:txBody>
      </p:sp>
      <p:sp>
        <p:nvSpPr>
          <p:cNvPr id="25" name="Arrow: Up 24">
            <a:extLst>
              <a:ext uri="{FF2B5EF4-FFF2-40B4-BE49-F238E27FC236}">
                <a16:creationId xmlns:a16="http://schemas.microsoft.com/office/drawing/2014/main" id="{C0C49DF1-452D-4C3B-B513-54D20F8F8476}"/>
              </a:ext>
            </a:extLst>
          </p:cNvPr>
          <p:cNvSpPr/>
          <p:nvPr/>
        </p:nvSpPr>
        <p:spPr>
          <a:xfrm>
            <a:off x="1605719" y="5013269"/>
            <a:ext cx="1093510" cy="98005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+4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DCAD7AE-A1C7-4661-A03D-CE45566F7BB6}"/>
              </a:ext>
            </a:extLst>
          </p:cNvPr>
          <p:cNvCxnSpPr/>
          <p:nvPr/>
        </p:nvCxnSpPr>
        <p:spPr>
          <a:xfrm>
            <a:off x="499620" y="2012197"/>
            <a:ext cx="48178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2F1835C-7B8C-4564-A5AB-215BAA2866A7}"/>
              </a:ext>
            </a:extLst>
          </p:cNvPr>
          <p:cNvCxnSpPr/>
          <p:nvPr/>
        </p:nvCxnSpPr>
        <p:spPr>
          <a:xfrm>
            <a:off x="481474" y="2441032"/>
            <a:ext cx="48178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3B8D026-F0D9-4EB0-8BFE-2D5A169BB83F}"/>
              </a:ext>
            </a:extLst>
          </p:cNvPr>
          <p:cNvCxnSpPr/>
          <p:nvPr/>
        </p:nvCxnSpPr>
        <p:spPr>
          <a:xfrm>
            <a:off x="481473" y="4749237"/>
            <a:ext cx="48178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7BF69D0-892E-4EDD-BDA6-D0F4473A5749}"/>
              </a:ext>
            </a:extLst>
          </p:cNvPr>
          <p:cNvCxnSpPr/>
          <p:nvPr/>
        </p:nvCxnSpPr>
        <p:spPr>
          <a:xfrm>
            <a:off x="442350" y="5993324"/>
            <a:ext cx="48178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0B364A4-9241-45C4-ADE5-21AA38F963D5}"/>
              </a:ext>
            </a:extLst>
          </p:cNvPr>
          <p:cNvSpPr txBox="1"/>
          <p:nvPr/>
        </p:nvSpPr>
        <p:spPr>
          <a:xfrm>
            <a:off x="742445" y="600113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2020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3622DB-3035-44E1-A10D-A2A5C99549C6}"/>
              </a:ext>
            </a:extLst>
          </p:cNvPr>
          <p:cNvSpPr txBox="1"/>
          <p:nvPr/>
        </p:nvSpPr>
        <p:spPr>
          <a:xfrm>
            <a:off x="1883798" y="600113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2021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6E6697-F4E8-4157-BD6E-48571F770BFF}"/>
              </a:ext>
            </a:extLst>
          </p:cNvPr>
          <p:cNvSpPr/>
          <p:nvPr/>
        </p:nvSpPr>
        <p:spPr>
          <a:xfrm>
            <a:off x="6774132" y="493942"/>
            <a:ext cx="4416255" cy="4519325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272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7B3E5-7949-461B-B14B-B87848034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Journey of a Thousand Miles Begins with a Single Step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1F076-32A1-4346-93B5-8745A3523382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6A8B39B9-E766-415B-B25D-7CA458E8BAEF}" type="datetime4">
              <a:rPr lang="en-US" smtClean="0">
                <a:solidFill>
                  <a:prstClr val="white">
                    <a:lumMod val="50000"/>
                  </a:prstClr>
                </a:solidFill>
              </a:rPr>
              <a:t>September 10, 2021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1ECB45-315C-4E57-8730-E0256DA53CA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>
                <a:solidFill>
                  <a:prstClr val="white">
                    <a:lumMod val="50000"/>
                  </a:prstClr>
                </a:solidFill>
              </a:rPr>
              <a:t>© 2021 TrueBlue, Inc.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95A2D-6F42-4211-8061-4B90EDDBEC7B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7FA43A33-2B87-4F7F-852D-D8FB1BE4A6D1}" type="slidenum">
              <a:rPr lang="en-US" smtClean="0">
                <a:solidFill>
                  <a:prstClr val="white">
                    <a:lumMod val="50000"/>
                  </a:prstClr>
                </a:solidFill>
              </a:rPr>
              <a:pPr/>
              <a:t>9</a:t>
            </a:fld>
            <a:endParaRPr lang="en-US" dirty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10" name="Picture 9" descr="Road towards mountains">
            <a:extLst>
              <a:ext uri="{FF2B5EF4-FFF2-40B4-BE49-F238E27FC236}">
                <a16:creationId xmlns:a16="http://schemas.microsoft.com/office/drawing/2014/main" id="{AE518266-95E0-4E8E-A679-711AE08CC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231" y="921438"/>
            <a:ext cx="5475216" cy="3653776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41B54E7-7799-4B8D-AEA7-DE87ABAEFB81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269876" y="921439"/>
            <a:ext cx="11655425" cy="5403157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Transformations are intimidating</a:t>
            </a:r>
          </a:p>
          <a:p>
            <a:pPr marL="627063" lvl="2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Leaders are vocal and opinionated</a:t>
            </a:r>
          </a:p>
          <a:p>
            <a:pPr marL="627063" lvl="2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Laggards are quiet and invisible</a:t>
            </a:r>
          </a:p>
          <a:p>
            <a:pPr marL="627063" lvl="2" indent="-342900">
              <a:spcAft>
                <a:spcPts val="18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Start your journey wherever you are</a:t>
            </a:r>
          </a:p>
          <a:p>
            <a:pPr marL="342900" lvl="1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Setting Goals</a:t>
            </a:r>
          </a:p>
          <a:p>
            <a:pPr marL="342900" lvl="1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Measuring Effectively</a:t>
            </a:r>
          </a:p>
          <a:p>
            <a:pPr marL="342900" lvl="1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Communicating Effectively</a:t>
            </a:r>
          </a:p>
          <a:p>
            <a:pPr marL="342900" lvl="1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Gaining Executive Buy-In</a:t>
            </a:r>
          </a:p>
          <a:p>
            <a:pPr lvl="2" indent="0">
              <a:buNone/>
            </a:pPr>
            <a:endParaRPr lang="en-US" dirty="0"/>
          </a:p>
          <a:p>
            <a:pPr lvl="2" indent="0">
              <a:buNone/>
            </a:pPr>
            <a:endParaRPr lang="en-US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627063" lvl="2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F1A859-A0CD-46F9-B46C-AE8B76C53402}"/>
              </a:ext>
            </a:extLst>
          </p:cNvPr>
          <p:cNvSpPr txBox="1"/>
          <p:nvPr/>
        </p:nvSpPr>
        <p:spPr>
          <a:xfrm>
            <a:off x="6230050" y="4706448"/>
            <a:ext cx="4198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>
              <a:spcBef>
                <a:spcPts val="600"/>
              </a:spcBef>
            </a:pPr>
            <a:r>
              <a:rPr lang="en-US" sz="2400" dirty="0">
                <a:gradFill>
                  <a:gsLst>
                    <a:gs pos="0">
                      <a:srgbClr val="14284B"/>
                    </a:gs>
                    <a:gs pos="100000">
                      <a:srgbClr val="14284B">
                        <a:alpha val="99000"/>
                      </a:srgbClr>
                    </a:gs>
                  </a:gsLst>
                  <a:lin ang="16200000" scaled="1"/>
                </a:gradFill>
                <a:latin typeface="Arial" panose="020B0604020202020204" pitchFamily="34" charset="0"/>
              </a:rPr>
              <a:t>What’s next for TrueBlue…..?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90A926-833D-4071-999A-A20A803DBD9C}"/>
              </a:ext>
            </a:extLst>
          </p:cNvPr>
          <p:cNvSpPr txBox="1"/>
          <p:nvPr/>
        </p:nvSpPr>
        <p:spPr>
          <a:xfrm>
            <a:off x="6545071" y="5118580"/>
            <a:ext cx="4825232" cy="1438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We’re learning to solve business problems.</a:t>
            </a: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We’re investing in Empowered Product Teams.</a:t>
            </a: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We’re investing in Discovery.</a:t>
            </a: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We’d love to connect!</a:t>
            </a:r>
          </a:p>
        </p:txBody>
      </p:sp>
    </p:spTree>
    <p:extLst>
      <p:ext uri="{BB962C8B-B14F-4D97-AF65-F5344CB8AC3E}">
        <p14:creationId xmlns:p14="http://schemas.microsoft.com/office/powerpoint/2010/main" val="3019399732"/>
      </p:ext>
    </p:extLst>
  </p:cSld>
  <p:clrMapOvr>
    <a:masterClrMapping/>
  </p:clrMapOvr>
</p:sld>
</file>

<file path=ppt/theme/theme1.xml><?xml version="1.0" encoding="utf-8"?>
<a:theme xmlns:a="http://schemas.openxmlformats.org/drawingml/2006/main" name="TrueBlue 2016">
  <a:themeElements>
    <a:clrScheme name="TrueBlue 2016">
      <a:dk1>
        <a:srgbClr val="13294B"/>
      </a:dk1>
      <a:lt1>
        <a:srgbClr val="FFFFFF"/>
      </a:lt1>
      <a:dk2>
        <a:srgbClr val="000000"/>
      </a:dk2>
      <a:lt2>
        <a:srgbClr val="CBC4BC"/>
      </a:lt2>
      <a:accent1>
        <a:srgbClr val="009FDF"/>
      </a:accent1>
      <a:accent2>
        <a:srgbClr val="AC9F3C"/>
      </a:accent2>
      <a:accent3>
        <a:srgbClr val="9B2242"/>
      </a:accent3>
      <a:accent4>
        <a:srgbClr val="CBC4BC"/>
      </a:accent4>
      <a:accent5>
        <a:srgbClr val="888B8D"/>
      </a:accent5>
      <a:accent6>
        <a:srgbClr val="9A8E36"/>
      </a:accent6>
      <a:hlink>
        <a:srgbClr val="009FDF"/>
      </a:hlink>
      <a:folHlink>
        <a:srgbClr val="009FDF"/>
      </a:folHlink>
    </a:clrScheme>
    <a:fontScheme name="TrueBlue 2016">
      <a:majorFont>
        <a:latin typeface="Arial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BI Story Overview 16-9  -  SlideMaster" id="{04AA98BD-1AC2-1A40-9A36-F86B1601CCB1}" vid="{1558E909-7EB1-8042-9FD8-CB873B980D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A049AFB2822142B89B76AD2D8516D7" ma:contentTypeVersion="14" ma:contentTypeDescription="Create a new document." ma:contentTypeScope="" ma:versionID="f8e7a72e170a99e8c950dfce7cae9092">
  <xsd:schema xmlns:xsd="http://www.w3.org/2001/XMLSchema" xmlns:xs="http://www.w3.org/2001/XMLSchema" xmlns:p="http://schemas.microsoft.com/office/2006/metadata/properties" xmlns:ns2="94f50393-a70b-46d9-9927-bd4a8621904a" xmlns:ns3="cbf075a8-c288-48ce-8c0b-af915b15055a" targetNamespace="http://schemas.microsoft.com/office/2006/metadata/properties" ma:root="true" ma:fieldsID="c5d6b03423fdb77ee3d686cec0545b6c" ns2:_="" ns3:_="">
    <xsd:import namespace="94f50393-a70b-46d9-9927-bd4a8621904a"/>
    <xsd:import namespace="cbf075a8-c288-48ce-8c0b-af915b15055a"/>
    <xsd:element name="properties">
      <xsd:complexType>
        <xsd:sequence>
          <xsd:element name="documentManagement">
            <xsd:complexType>
              <xsd:all>
                <xsd:element ref="ns2:Brand" minOccurs="0"/>
                <xsd:element ref="ns2:DocumentType" minOccurs="0"/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File_x0020_Type0" minOccurs="0"/>
                <xsd:element ref="ns2:PrintableDigita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f50393-a70b-46d9-9927-bd4a8621904a" elementFormDefault="qualified">
    <xsd:import namespace="http://schemas.microsoft.com/office/2006/documentManagement/types"/>
    <xsd:import namespace="http://schemas.microsoft.com/office/infopath/2007/PartnerControls"/>
    <xsd:element name="Brand" ma:index="8" nillable="true" ma:displayName="Brand" ma:format="Dropdown" ma:internalName="Brand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ll"/>
                    <xsd:enumeration value="Centerline"/>
                    <xsd:enumeration value="PeopleManagement"/>
                    <xsd:enumeration value="PeopleReady"/>
                    <xsd:enumeration value="PeopleScout"/>
                    <xsd:enumeration value="SIMOS"/>
                    <xsd:enumeration value="Staff Management | SMX"/>
                    <xsd:enumeration value="TrueBlue"/>
                  </xsd:restriction>
                </xsd:simpleType>
              </xsd:element>
            </xsd:sequence>
          </xsd:extension>
        </xsd:complexContent>
      </xsd:complexType>
    </xsd:element>
    <xsd:element name="DocumentType" ma:index="9" nillable="true" ma:displayName="Document Type" ma:format="Dropdown" ma:internalName="DocumentType">
      <xsd:simpleType>
        <xsd:restriction base="dms:Choice">
          <xsd:enumeration value="Brochure"/>
          <xsd:enumeration value="Business Card"/>
          <xsd:enumeration value="Document Cover"/>
          <xsd:enumeration value="Email Signature"/>
          <xsd:enumeration value="Email Template"/>
          <xsd:enumeration value="Fact Sheet"/>
          <xsd:enumeration value="Form Template"/>
          <xsd:enumeration value="Flyer"/>
          <xsd:enumeration value="Guidelines"/>
          <xsd:enumeration value="Image"/>
          <xsd:enumeration value="Infographic"/>
          <xsd:enumeration value="Letterhead"/>
          <xsd:enumeration value="Logo"/>
          <xsd:enumeration value="Map"/>
          <xsd:enumeration value="PowerPoint Template"/>
          <xsd:enumeration value="Salesforce Template"/>
          <xsd:enumeration value="Sell Sheet"/>
          <xsd:enumeration value="Video"/>
          <xsd:enumeration value="Webinar Template"/>
        </xsd:restriction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File_x0020_Type0" ma:index="19" nillable="true" ma:displayName="File Type" ma:format="Dropdown" ma:internalName="File_x0020_Type0">
      <xsd:simpleType>
        <xsd:restriction base="dms:Choice">
          <xsd:enumeration value=".docx"/>
          <xsd:enumeration value=".jpg"/>
          <xsd:enumeration value=".pdf"/>
          <xsd:enumeration value=".png"/>
          <xsd:enumeration value=".pptx"/>
          <xsd:enumeration value=".xlsx"/>
        </xsd:restriction>
      </xsd:simpleType>
    </xsd:element>
    <xsd:element name="PrintableDigital" ma:index="20" nillable="true" ma:displayName="Printable / Digital" ma:format="Dropdown" ma:internalName="PrintableDigital">
      <xsd:simpleType>
        <xsd:restriction base="dms:Choice">
          <xsd:enumeration value="Print"/>
          <xsd:enumeration value="Digital"/>
          <xsd:enumeration value="Both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f075a8-c288-48ce-8c0b-af915b15055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 ma:index="21" ma:displayName="Comments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File_x0020_Type0 xmlns="94f50393-a70b-46d9-9927-bd4a8621904a">.pptx</File_x0020_Type0>
    <PrintableDigital xmlns="94f50393-a70b-46d9-9927-bd4a8621904a">Digital</PrintableDigital>
    <DocumentType xmlns="94f50393-a70b-46d9-9927-bd4a8621904a">PowerPoint Template</DocumentType>
    <Brand xmlns="94f50393-a70b-46d9-9927-bd4a8621904a">
      <Value>TrueBlue</Value>
    </Brand>
  </documentManagement>
</p:properties>
</file>

<file path=customXml/itemProps1.xml><?xml version="1.0" encoding="utf-8"?>
<ds:datastoreItem xmlns:ds="http://schemas.openxmlformats.org/officeDocument/2006/customXml" ds:itemID="{90A982E7-7ADA-470D-86A7-B90757E6BA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6334342-D507-4517-88A7-B2F72847A3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4f50393-a70b-46d9-9927-bd4a8621904a"/>
    <ds:schemaRef ds:uri="cbf075a8-c288-48ce-8c0b-af915b15055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6F4F439-DBE4-4FB1-9850-CA8F51D0BD76}">
  <ds:schemaRefs>
    <ds:schemaRef ds:uri="http://schemas.microsoft.com/office/2006/metadata/properties"/>
    <ds:schemaRef ds:uri="http://schemas.microsoft.com/office/infopath/2007/PartnerControls"/>
    <ds:schemaRef ds:uri="94f50393-a70b-46d9-9927-bd4a8621904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TBI Story Overview 16-9  -  SlideMaster</Template>
  <TotalTime>1897</TotalTime>
  <Words>771</Words>
  <Application>Microsoft Office PowerPoint</Application>
  <PresentationFormat>Widescreen</PresentationFormat>
  <Paragraphs>156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Narrow</vt:lpstr>
      <vt:lpstr>Calibri</vt:lpstr>
      <vt:lpstr>Wingdings 2</vt:lpstr>
      <vt:lpstr>TrueBlue 2016</vt:lpstr>
      <vt:lpstr>A Force For Good: How TrueBlue is “Accelerating” Connecting People with Work</vt:lpstr>
      <vt:lpstr>Speaker Introductions</vt:lpstr>
      <vt:lpstr>PowerPoint Presentation</vt:lpstr>
      <vt:lpstr>2018 - Challenges Faced at TrueBlue</vt:lpstr>
      <vt:lpstr>2019 - Where We Started</vt:lpstr>
      <vt:lpstr>2020 - Introducing Data Driven Purpose and Guidance</vt:lpstr>
      <vt:lpstr>It’s a Compass…not a Map</vt:lpstr>
      <vt:lpstr>2021: Measuring the Impacts</vt:lpstr>
      <vt:lpstr>A Journey of a Thousand Miles Begins with a Single Step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Practices: Color and typography</dc:title>
  <dc:creator>McHugh, Carter</dc:creator>
  <cp:lastModifiedBy>Williamson, Susan</cp:lastModifiedBy>
  <cp:revision>2</cp:revision>
  <dcterms:created xsi:type="dcterms:W3CDTF">2021-08-19T18:44:50Z</dcterms:created>
  <dcterms:modified xsi:type="dcterms:W3CDTF">2021-09-10T16:03:01Z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0x0101007FA049AFB2822142B89B76AD2D8516D7</vt:lpwstr>
  </property>
</Properties>
</file>

<file path=docProps/thumbnail.jpeg>
</file>